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6858000" cx="12192000"/>
  <p:notesSz cx="6858000" cy="9144000"/>
  <p:embeddedFontLst>
    <p:embeddedFont>
      <p:font typeface="Montserrat"/>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22" Type="http://schemas.openxmlformats.org/officeDocument/2006/relationships/font" Target="fonts/Montserrat-bold.fntdata"/><Relationship Id="rId10" Type="http://schemas.openxmlformats.org/officeDocument/2006/relationships/slide" Target="slides/slide6.xml"/><Relationship Id="rId21" Type="http://schemas.openxmlformats.org/officeDocument/2006/relationships/font" Target="fonts/Montserrat-regular.fntdata"/><Relationship Id="rId13" Type="http://schemas.openxmlformats.org/officeDocument/2006/relationships/slide" Target="slides/slide9.xml"/><Relationship Id="rId24" Type="http://schemas.openxmlformats.org/officeDocument/2006/relationships/font" Target="fonts/Montserrat-boldItalic.fntdata"/><Relationship Id="rId12" Type="http://schemas.openxmlformats.org/officeDocument/2006/relationships/slide" Target="slides/slide8.xml"/><Relationship Id="rId23" Type="http://schemas.openxmlformats.org/officeDocument/2006/relationships/font" Target="fonts/Montserrat-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jpg>
</file>

<file path=ppt/media/image11.jpg>
</file>

<file path=ppt/media/image12.jpg>
</file>

<file path=ppt/media/image13.png>
</file>

<file path=ppt/media/image14.png>
</file>

<file path=ppt/media/image15.png>
</file>

<file path=ppt/media/image16.jpg>
</file>

<file path=ppt/media/image17.jpg>
</file>

<file path=ppt/media/image2.jpg>
</file>

<file path=ppt/media/image3.jpg>
</file>

<file path=ppt/media/image4.jp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7" name="Google Shape;77;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 name="Shape 15"/>
        <p:cNvGrpSpPr/>
        <p:nvPr/>
      </p:nvGrpSpPr>
      <p:grpSpPr>
        <a:xfrm>
          <a:off x="0" y="0"/>
          <a:ext cx="0" cy="0"/>
          <a:chOff x="0" y="0"/>
          <a:chExt cx="0" cy="0"/>
        </a:xfrm>
      </p:grpSpPr>
      <p:sp>
        <p:nvSpPr>
          <p:cNvPr id="16" name="Google Shape;16;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8" name="Google Shape;18;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 name="Shape 20"/>
        <p:cNvGrpSpPr/>
        <p:nvPr/>
      </p:nvGrpSpPr>
      <p:grpSpPr>
        <a:xfrm>
          <a:off x="0" y="0"/>
          <a:ext cx="0" cy="0"/>
          <a:chOff x="0" y="0"/>
          <a:chExt cx="0" cy="0"/>
        </a:xfrm>
      </p:grpSpPr>
      <p:sp>
        <p:nvSpPr>
          <p:cNvPr id="21" name="Google Shape;21;p4"/>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2" name="Google Shape;22;p4"/>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23" name="Google Shape;23;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6" name="Shape 26"/>
        <p:cNvGrpSpPr/>
        <p:nvPr/>
      </p:nvGrpSpPr>
      <p:grpSpPr>
        <a:xfrm>
          <a:off x="0" y="0"/>
          <a:ext cx="0" cy="0"/>
          <a:chOff x="0" y="0"/>
          <a:chExt cx="0" cy="0"/>
        </a:xfrm>
      </p:grpSpPr>
      <p:sp>
        <p:nvSpPr>
          <p:cNvPr id="27" name="Google Shape;27;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 name="Google Shape;28;p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9" name="Google Shape;29;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 name="Google Shape;30;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2" name="Shape 32"/>
        <p:cNvGrpSpPr/>
        <p:nvPr/>
      </p:nvGrpSpPr>
      <p:grpSpPr>
        <a:xfrm>
          <a:off x="0" y="0"/>
          <a:ext cx="0" cy="0"/>
          <a:chOff x="0" y="0"/>
          <a:chExt cx="0" cy="0"/>
        </a:xfrm>
      </p:grpSpPr>
      <p:sp>
        <p:nvSpPr>
          <p:cNvPr id="33" name="Google Shape;33;p6"/>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 name="Google Shape;34;p6"/>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5" name="Google Shape;35;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6" name="Google Shape;36;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8" name="Shape 38"/>
        <p:cNvGrpSpPr/>
        <p:nvPr/>
      </p:nvGrpSpPr>
      <p:grpSpPr>
        <a:xfrm>
          <a:off x="0" y="0"/>
          <a:ext cx="0" cy="0"/>
          <a:chOff x="0" y="0"/>
          <a:chExt cx="0" cy="0"/>
        </a:xfrm>
      </p:grpSpPr>
      <p:sp>
        <p:nvSpPr>
          <p:cNvPr id="39" name="Google Shape;39;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 name="Google Shape;40;p7"/>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7"/>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5" name="Shape 45"/>
        <p:cNvGrpSpPr/>
        <p:nvPr/>
      </p:nvGrpSpPr>
      <p:grpSpPr>
        <a:xfrm>
          <a:off x="0" y="0"/>
          <a:ext cx="0" cy="0"/>
          <a:chOff x="0" y="0"/>
          <a:chExt cx="0" cy="0"/>
        </a:xfrm>
      </p:grpSpPr>
      <p:sp>
        <p:nvSpPr>
          <p:cNvPr id="46" name="Google Shape;46;p8"/>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8"/>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8" name="Google Shape;48;p8"/>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9" name="Google Shape;49;p8"/>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0" name="Google Shape;50;p8"/>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57" name="Google Shape;57;p9"/>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58" name="Google Shape;58;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5183188" y="987425"/>
            <a:ext cx="6172200" cy="4873625"/>
          </a:xfrm>
          <a:prstGeom prst="rect">
            <a:avLst/>
          </a:prstGeom>
          <a:noFill/>
          <a:ln>
            <a:noFill/>
          </a:ln>
        </p:spPr>
      </p:sp>
      <p:sp>
        <p:nvSpPr>
          <p:cNvPr id="64" name="Google Shape;64;p10"/>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5" name="Google Shape;65;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5.png"/><Relationship Id="rId5"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6.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8.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0.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18297E"/>
            </a:gs>
            <a:gs pos="72000">
              <a:srgbClr val="080C39"/>
            </a:gs>
            <a:gs pos="100000">
              <a:srgbClr val="080C39"/>
            </a:gs>
          </a:gsLst>
          <a:lin ang="0" scaled="0"/>
        </a:gradFill>
      </p:bgPr>
    </p:bg>
    <p:spTree>
      <p:nvGrpSpPr>
        <p:cNvPr id="83"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b="0" l="0" r="0" t="0"/>
          <a:stretch/>
        </p:blipFill>
        <p:spPr>
          <a:xfrm>
            <a:off x="-1949427" y="1110528"/>
            <a:ext cx="8283428" cy="5753142"/>
          </a:xfrm>
          <a:custGeom>
            <a:rect b="b" l="l" r="r" t="t"/>
            <a:pathLst>
              <a:path extrusionOk="0" h="5753142" w="8283428">
                <a:moveTo>
                  <a:pt x="0" y="0"/>
                </a:moveTo>
                <a:lnTo>
                  <a:pt x="8283429" y="0"/>
                </a:lnTo>
                <a:lnTo>
                  <a:pt x="8283429" y="5753143"/>
                </a:lnTo>
                <a:lnTo>
                  <a:pt x="0" y="5753143"/>
                </a:lnTo>
                <a:close/>
              </a:path>
            </a:pathLst>
          </a:custGeom>
          <a:noFill/>
          <a:ln>
            <a:noFill/>
          </a:ln>
        </p:spPr>
      </p:pic>
      <p:pic>
        <p:nvPicPr>
          <p:cNvPr id="85" name="Google Shape;85;p13"/>
          <p:cNvPicPr preferRelativeResize="0"/>
          <p:nvPr/>
        </p:nvPicPr>
        <p:blipFill rotWithShape="1">
          <a:blip r:embed="rId4">
            <a:alphaModFix/>
          </a:blip>
          <a:srcRect b="0" l="0" r="0" t="0"/>
          <a:stretch/>
        </p:blipFill>
        <p:spPr>
          <a:xfrm>
            <a:off x="6020572" y="0"/>
            <a:ext cx="6171428" cy="6912000"/>
          </a:xfrm>
          <a:custGeom>
            <a:rect b="b" l="l" r="r" t="t"/>
            <a:pathLst>
              <a:path extrusionOk="0" h="6912000" w="6171428">
                <a:moveTo>
                  <a:pt x="0" y="0"/>
                </a:moveTo>
                <a:lnTo>
                  <a:pt x="6171429" y="0"/>
                </a:lnTo>
                <a:lnTo>
                  <a:pt x="6171429" y="6912000"/>
                </a:lnTo>
                <a:lnTo>
                  <a:pt x="0" y="6912000"/>
                </a:lnTo>
                <a:close/>
              </a:path>
            </a:pathLst>
          </a:custGeom>
          <a:noFill/>
          <a:ln>
            <a:noFill/>
          </a:ln>
        </p:spPr>
      </p:pic>
      <p:grpSp>
        <p:nvGrpSpPr>
          <p:cNvPr id="86" name="Google Shape;86;p13"/>
          <p:cNvGrpSpPr/>
          <p:nvPr/>
        </p:nvGrpSpPr>
        <p:grpSpPr>
          <a:xfrm>
            <a:off x="512907" y="717348"/>
            <a:ext cx="11366627" cy="5423305"/>
            <a:chOff x="672695" y="806116"/>
            <a:chExt cx="11366627" cy="5423305"/>
          </a:xfrm>
        </p:grpSpPr>
        <p:pic>
          <p:nvPicPr>
            <p:cNvPr id="87" name="Google Shape;87;p13"/>
            <p:cNvPicPr preferRelativeResize="0"/>
            <p:nvPr/>
          </p:nvPicPr>
          <p:blipFill rotWithShape="1">
            <a:blip r:embed="rId5">
              <a:alphaModFix/>
            </a:blip>
            <a:srcRect b="0" l="0" r="0" t="0"/>
            <a:stretch/>
          </p:blipFill>
          <p:spPr>
            <a:xfrm flipH="1">
              <a:off x="672695" y="806116"/>
              <a:ext cx="5423305" cy="5423305"/>
            </a:xfrm>
            <a:prstGeom prst="ellipse">
              <a:avLst/>
            </a:prstGeom>
            <a:noFill/>
            <a:ln>
              <a:noFill/>
            </a:ln>
            <a:effectLst>
              <a:outerShdw blurRad="215900" sx="102000" rotWithShape="0" algn="ctr" sy="102000">
                <a:srgbClr val="000000">
                  <a:alpha val="20784"/>
                </a:srgbClr>
              </a:outerShdw>
            </a:effectLst>
          </p:spPr>
        </p:pic>
        <p:grpSp>
          <p:nvGrpSpPr>
            <p:cNvPr id="88" name="Google Shape;88;p13"/>
            <p:cNvGrpSpPr/>
            <p:nvPr/>
          </p:nvGrpSpPr>
          <p:grpSpPr>
            <a:xfrm>
              <a:off x="6578149" y="806116"/>
              <a:ext cx="5461173" cy="5306047"/>
              <a:chOff x="6578149" y="492667"/>
              <a:chExt cx="5461173" cy="5306047"/>
            </a:xfrm>
          </p:grpSpPr>
          <p:sp>
            <p:nvSpPr>
              <p:cNvPr id="89" name="Google Shape;89;p13"/>
              <p:cNvSpPr txBox="1"/>
              <p:nvPr/>
            </p:nvSpPr>
            <p:spPr>
              <a:xfrm>
                <a:off x="6578149" y="492667"/>
                <a:ext cx="5461173" cy="4401205"/>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US" sz="7200" u="none" cap="none" strike="noStrike">
                    <a:solidFill>
                      <a:schemeClr val="lt1"/>
                    </a:solidFill>
                    <a:latin typeface="Montserrat"/>
                    <a:ea typeface="Montserrat"/>
                    <a:cs typeface="Montserrat"/>
                    <a:sym typeface="Montserrat"/>
                  </a:rPr>
                  <a:t>Wellcome </a:t>
                </a:r>
                <a:endParaRPr/>
              </a:p>
              <a:p>
                <a:pPr indent="0" lvl="0" marL="0" marR="0" rtl="0" algn="ctr">
                  <a:spcBef>
                    <a:spcPts val="0"/>
                  </a:spcBef>
                  <a:spcAft>
                    <a:spcPts val="0"/>
                  </a:spcAft>
                  <a:buNone/>
                </a:pPr>
                <a:r>
                  <a:rPr b="1" i="0" lang="en-US" sz="7200" u="none" cap="none" strike="noStrike">
                    <a:solidFill>
                      <a:schemeClr val="lt1"/>
                    </a:solidFill>
                    <a:latin typeface="Montserrat"/>
                    <a:ea typeface="Montserrat"/>
                    <a:cs typeface="Montserrat"/>
                    <a:sym typeface="Montserrat"/>
                  </a:rPr>
                  <a:t>To</a:t>
                </a:r>
                <a:endParaRPr/>
              </a:p>
              <a:p>
                <a:pPr indent="0" lvl="0" marL="0" marR="0" rtl="0" algn="ctr">
                  <a:spcBef>
                    <a:spcPts val="0"/>
                  </a:spcBef>
                  <a:spcAft>
                    <a:spcPts val="0"/>
                  </a:spcAft>
                  <a:buNone/>
                </a:pPr>
                <a:r>
                  <a:rPr b="1" i="0" lang="en-US" sz="3200" u="none" cap="none" strike="noStrike">
                    <a:solidFill>
                      <a:schemeClr val="lt1"/>
                    </a:solidFill>
                    <a:latin typeface="Montserrat"/>
                    <a:ea typeface="Montserrat"/>
                    <a:cs typeface="Montserrat"/>
                    <a:sym typeface="Montserrat"/>
                  </a:rPr>
                  <a:t>Ethical Hacking class</a:t>
                </a:r>
                <a:endParaRPr/>
              </a:p>
              <a:p>
                <a:pPr indent="0" lvl="0" marL="0" marR="0" rtl="0" algn="ctr">
                  <a:spcBef>
                    <a:spcPts val="0"/>
                  </a:spcBef>
                  <a:spcAft>
                    <a:spcPts val="0"/>
                  </a:spcAft>
                  <a:buNone/>
                </a:pPr>
                <a:r>
                  <a:rPr b="1" i="0" lang="en-US" sz="7200" u="none" cap="none" strike="noStrike">
                    <a:solidFill>
                      <a:schemeClr val="lt1"/>
                    </a:solidFill>
                    <a:latin typeface="Montserrat"/>
                    <a:ea typeface="Montserrat"/>
                    <a:cs typeface="Montserrat"/>
                    <a:sym typeface="Montserrat"/>
                  </a:rPr>
                  <a:t>4</a:t>
                </a:r>
                <a:r>
                  <a:rPr b="1" baseline="30000" i="0" lang="en-US" sz="7200" u="none" cap="none" strike="noStrike">
                    <a:solidFill>
                      <a:schemeClr val="lt1"/>
                    </a:solidFill>
                    <a:latin typeface="Montserrat"/>
                    <a:ea typeface="Montserrat"/>
                    <a:cs typeface="Montserrat"/>
                    <a:sym typeface="Montserrat"/>
                  </a:rPr>
                  <a:t>th</a:t>
                </a:r>
                <a:r>
                  <a:rPr b="1" i="0" lang="en-US" sz="7200" u="none" cap="none" strike="noStrike">
                    <a:solidFill>
                      <a:schemeClr val="lt1"/>
                    </a:solidFill>
                    <a:latin typeface="Montserrat"/>
                    <a:ea typeface="Montserrat"/>
                    <a:cs typeface="Montserrat"/>
                    <a:sym typeface="Montserrat"/>
                  </a:rPr>
                  <a:t> Week</a:t>
                </a:r>
                <a:endParaRPr/>
              </a:p>
              <a:p>
                <a:pPr indent="0" lvl="0" marL="0" marR="0" rtl="0" algn="ctr">
                  <a:spcBef>
                    <a:spcPts val="0"/>
                  </a:spcBef>
                  <a:spcAft>
                    <a:spcPts val="0"/>
                  </a:spcAft>
                  <a:buNone/>
                </a:pPr>
                <a:r>
                  <a:rPr b="1" i="0" lang="en-US" sz="3200" u="none" cap="none" strike="noStrike">
                    <a:solidFill>
                      <a:schemeClr val="lt1"/>
                    </a:solidFill>
                    <a:latin typeface="Montserrat"/>
                    <a:ea typeface="Montserrat"/>
                    <a:cs typeface="Montserrat"/>
                    <a:sym typeface="Montserrat"/>
                  </a:rPr>
                  <a:t>Day 4th</a:t>
                </a:r>
                <a:endParaRPr b="1" i="0" sz="3200" u="none" cap="none" strike="noStrike">
                  <a:solidFill>
                    <a:schemeClr val="lt1"/>
                  </a:solidFill>
                  <a:latin typeface="Montserrat"/>
                  <a:ea typeface="Montserrat"/>
                  <a:cs typeface="Montserrat"/>
                  <a:sym typeface="Montserrat"/>
                </a:endParaRPr>
              </a:p>
            </p:txBody>
          </p:sp>
          <p:sp>
            <p:nvSpPr>
              <p:cNvPr id="90" name="Google Shape;90;p13"/>
              <p:cNvSpPr/>
              <p:nvPr/>
            </p:nvSpPr>
            <p:spPr>
              <a:xfrm>
                <a:off x="6693425" y="5261251"/>
                <a:ext cx="4932756" cy="537463"/>
              </a:xfrm>
              <a:prstGeom prst="roundRect">
                <a:avLst>
                  <a:gd fmla="val 50000" name="adj"/>
                </a:avLst>
              </a:prstGeom>
              <a:solidFill>
                <a:schemeClr val="accent2"/>
              </a:solidFill>
              <a:ln cap="flat" cmpd="sng" w="12700">
                <a:solidFill>
                  <a:srgbClr val="050829"/>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3600" u="none" cap="none" strike="noStrike">
                    <a:solidFill>
                      <a:schemeClr val="lt1"/>
                    </a:solidFill>
                    <a:latin typeface="Montserrat"/>
                    <a:ea typeface="Montserrat"/>
                    <a:cs typeface="Montserrat"/>
                    <a:sym typeface="Montserrat"/>
                  </a:rPr>
                  <a:t>Muhammad Bilal</a:t>
                </a:r>
                <a:endParaRPr b="0" i="0" sz="3600" u="none" cap="none" strike="noStrike">
                  <a:solidFill>
                    <a:schemeClr val="lt1"/>
                  </a:solidFill>
                  <a:latin typeface="Montserrat"/>
                  <a:ea typeface="Montserrat"/>
                  <a:cs typeface="Montserrat"/>
                  <a:sym typeface="Montserrat"/>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64" name="Shape 164"/>
        <p:cNvGrpSpPr/>
        <p:nvPr/>
      </p:nvGrpSpPr>
      <p:grpSpPr>
        <a:xfrm>
          <a:off x="0" y="0"/>
          <a:ext cx="0" cy="0"/>
          <a:chOff x="0" y="0"/>
          <a:chExt cx="0" cy="0"/>
        </a:xfrm>
      </p:grpSpPr>
      <p:grpSp>
        <p:nvGrpSpPr>
          <p:cNvPr id="165" name="Google Shape;165;p22"/>
          <p:cNvGrpSpPr/>
          <p:nvPr/>
        </p:nvGrpSpPr>
        <p:grpSpPr>
          <a:xfrm>
            <a:off x="205153" y="447675"/>
            <a:ext cx="11891053" cy="6410325"/>
            <a:chOff x="205153" y="447675"/>
            <a:chExt cx="11891053" cy="6410325"/>
          </a:xfrm>
        </p:grpSpPr>
        <p:pic>
          <p:nvPicPr>
            <p:cNvPr id="166" name="Google Shape;166;p22"/>
            <p:cNvPicPr preferRelativeResize="0"/>
            <p:nvPr/>
          </p:nvPicPr>
          <p:blipFill rotWithShape="1">
            <a:blip r:embed="rId3">
              <a:alphaModFix/>
            </a:blip>
            <a:srcRect b="0" l="0" r="0" t="0"/>
            <a:stretch/>
          </p:blipFill>
          <p:spPr>
            <a:xfrm>
              <a:off x="8685627" y="2209800"/>
              <a:ext cx="3410579" cy="2971800"/>
            </a:xfrm>
            <a:prstGeom prst="rect">
              <a:avLst/>
            </a:prstGeom>
            <a:noFill/>
            <a:ln>
              <a:noFill/>
            </a:ln>
            <a:effectLst>
              <a:outerShdw blurRad="107950" algn="ctr" dir="5400000" dist="12700">
                <a:srgbClr val="000000"/>
              </a:outerShdw>
            </a:effectLst>
          </p:spPr>
        </p:pic>
        <p:grpSp>
          <p:nvGrpSpPr>
            <p:cNvPr id="167" name="Google Shape;167;p22"/>
            <p:cNvGrpSpPr/>
            <p:nvPr/>
          </p:nvGrpSpPr>
          <p:grpSpPr>
            <a:xfrm>
              <a:off x="205153" y="447675"/>
              <a:ext cx="11662997" cy="6410325"/>
              <a:chOff x="205153" y="447675"/>
              <a:chExt cx="11662997" cy="6410325"/>
            </a:xfrm>
          </p:grpSpPr>
          <p:sp>
            <p:nvSpPr>
              <p:cNvPr id="168" name="Google Shape;168;p22"/>
              <p:cNvSpPr txBox="1"/>
              <p:nvPr/>
            </p:nvSpPr>
            <p:spPr>
              <a:xfrm>
                <a:off x="492369" y="447675"/>
                <a:ext cx="11375781"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Calibri"/>
                    <a:ea typeface="Calibri"/>
                    <a:cs typeface="Calibri"/>
                    <a:sym typeface="Calibri"/>
                  </a:rPr>
                  <a:t>Exploitation Frameworks and Vulnerabilities</a:t>
                </a:r>
                <a:endParaRPr b="1" sz="3600">
                  <a:solidFill>
                    <a:schemeClr val="lt1"/>
                  </a:solidFill>
                  <a:latin typeface="Montserrat"/>
                  <a:ea typeface="Montserrat"/>
                  <a:cs typeface="Montserrat"/>
                  <a:sym typeface="Montserrat"/>
                </a:endParaRPr>
              </a:p>
            </p:txBody>
          </p:sp>
          <p:grpSp>
            <p:nvGrpSpPr>
              <p:cNvPr id="169" name="Google Shape;169;p22"/>
              <p:cNvGrpSpPr/>
              <p:nvPr/>
            </p:nvGrpSpPr>
            <p:grpSpPr>
              <a:xfrm>
                <a:off x="205153" y="1648004"/>
                <a:ext cx="8333936" cy="5209996"/>
                <a:chOff x="205153" y="1648004"/>
                <a:chExt cx="8333936" cy="5209996"/>
              </a:xfrm>
            </p:grpSpPr>
            <p:sp>
              <p:nvSpPr>
                <p:cNvPr id="170" name="Google Shape;170;p22"/>
                <p:cNvSpPr/>
                <p:nvPr/>
              </p:nvSpPr>
              <p:spPr>
                <a:xfrm>
                  <a:off x="205153" y="1648004"/>
                  <a:ext cx="8333936" cy="5209996"/>
                </a:xfrm>
                <a:prstGeom prst="rect">
                  <a:avLst/>
                </a:prstGeom>
                <a:gradFill>
                  <a:gsLst>
                    <a:gs pos="0">
                      <a:schemeClr val="accent4"/>
                    </a:gs>
                    <a:gs pos="44000">
                      <a:srgbClr val="41258C"/>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71" name="Google Shape;171;p22"/>
                <p:cNvSpPr txBox="1"/>
                <p:nvPr/>
              </p:nvSpPr>
              <p:spPr>
                <a:xfrm>
                  <a:off x="492368" y="1718132"/>
                  <a:ext cx="7906044" cy="415498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800">
                      <a:solidFill>
                        <a:schemeClr val="lt1"/>
                      </a:solidFill>
                      <a:latin typeface="Calibri"/>
                      <a:ea typeface="Calibri"/>
                      <a:cs typeface="Calibri"/>
                      <a:sym typeface="Calibri"/>
                    </a:rPr>
                    <a:t>Tools/Websites:</a:t>
                  </a:r>
                  <a:endParaRPr/>
                </a:p>
                <a:p>
                  <a:pPr indent="0" lvl="0" marL="0" marR="0" rtl="0" algn="l">
                    <a:spcBef>
                      <a:spcPts val="0"/>
                    </a:spcBef>
                    <a:spcAft>
                      <a:spcPts val="0"/>
                    </a:spcAft>
                    <a:buNone/>
                  </a:pPr>
                  <a:r>
                    <a:t/>
                  </a:r>
                  <a:endParaRPr b="1" sz="2800">
                    <a:solidFill>
                      <a:schemeClr val="lt1"/>
                    </a:solidFill>
                    <a:latin typeface="Calibri"/>
                    <a:ea typeface="Calibri"/>
                    <a:cs typeface="Calibri"/>
                    <a:sym typeface="Calibri"/>
                  </a:endParaRPr>
                </a:p>
                <a:p>
                  <a:pPr indent="0" lvl="0" marL="0" marR="0" rtl="0" algn="l">
                    <a:spcBef>
                      <a:spcPts val="0"/>
                    </a:spcBef>
                    <a:spcAft>
                      <a:spcPts val="0"/>
                    </a:spcAft>
                    <a:buNone/>
                  </a:pPr>
                  <a:r>
                    <a:rPr b="1" lang="en-US" sz="2800">
                      <a:solidFill>
                        <a:schemeClr val="lt1"/>
                      </a:solidFill>
                      <a:latin typeface="Calibri"/>
                      <a:ea typeface="Calibri"/>
                      <a:cs typeface="Calibri"/>
                      <a:sym typeface="Calibri"/>
                    </a:rPr>
                    <a:t>Metasploit Framework:  </a:t>
                  </a:r>
                  <a:r>
                    <a:rPr lang="en-US" sz="2800">
                      <a:solidFill>
                        <a:schemeClr val="lt1"/>
                      </a:solidFill>
                      <a:latin typeface="Calibri"/>
                      <a:ea typeface="Calibri"/>
                      <a:cs typeface="Calibri"/>
                      <a:sym typeface="Calibri"/>
                    </a:rPr>
                    <a:t>A widely used tool for developing and executing exploit code against a target machine.</a:t>
                  </a:r>
                  <a:endParaRPr/>
                </a:p>
                <a:p>
                  <a:pPr indent="0" lvl="0" marL="0" marR="0" rtl="0" algn="l">
                    <a:spcBef>
                      <a:spcPts val="0"/>
                    </a:spcBef>
                    <a:spcAft>
                      <a:spcPts val="0"/>
                    </a:spcAft>
                    <a:buNone/>
                  </a:pPr>
                  <a:r>
                    <a:t/>
                  </a:r>
                  <a:endParaRPr sz="2800">
                    <a:solidFill>
                      <a:schemeClr val="lt1"/>
                    </a:solidFill>
                    <a:latin typeface="Calibri"/>
                    <a:ea typeface="Calibri"/>
                    <a:cs typeface="Calibri"/>
                    <a:sym typeface="Calibri"/>
                  </a:endParaRPr>
                </a:p>
                <a:p>
                  <a:pPr indent="0" lvl="0" marL="0" marR="0" rtl="0" algn="l">
                    <a:spcBef>
                      <a:spcPts val="0"/>
                    </a:spcBef>
                    <a:spcAft>
                      <a:spcPts val="0"/>
                    </a:spcAft>
                    <a:buNone/>
                  </a:pPr>
                  <a:r>
                    <a:rPr b="1" lang="en-US" sz="2800">
                      <a:solidFill>
                        <a:schemeClr val="lt1"/>
                      </a:solidFill>
                      <a:latin typeface="Calibri"/>
                      <a:ea typeface="Calibri"/>
                      <a:cs typeface="Calibri"/>
                      <a:sym typeface="Calibri"/>
                    </a:rPr>
                    <a:t>BeEF (Browser Exploitation Framework): </a:t>
                  </a:r>
                  <a:r>
                    <a:rPr lang="en-US" sz="2800">
                      <a:solidFill>
                        <a:schemeClr val="lt1"/>
                      </a:solidFill>
                      <a:latin typeface="Calibri"/>
                      <a:ea typeface="Calibri"/>
                      <a:cs typeface="Calibri"/>
                      <a:sym typeface="Calibri"/>
                    </a:rPr>
                    <a:t>Focuses on exploiting vulnerabilities within web browsers.</a:t>
                  </a:r>
                  <a:endParaRPr/>
                </a:p>
                <a:p>
                  <a:pPr indent="0" lvl="0" marL="0" marR="0" rtl="0" algn="l">
                    <a:spcBef>
                      <a:spcPts val="0"/>
                    </a:spcBef>
                    <a:spcAft>
                      <a:spcPts val="0"/>
                    </a:spcAft>
                    <a:buNone/>
                  </a:pPr>
                  <a:r>
                    <a:t/>
                  </a:r>
                  <a:endParaRPr b="1" sz="2000">
                    <a:solidFill>
                      <a:schemeClr val="lt1"/>
                    </a:solidFill>
                    <a:latin typeface="Calibri"/>
                    <a:ea typeface="Calibri"/>
                    <a:cs typeface="Calibri"/>
                    <a:sym typeface="Calibri"/>
                  </a:endParaRPr>
                </a:p>
                <a:p>
                  <a:pPr indent="0" lvl="0" marL="0" marR="0" rtl="0" algn="l">
                    <a:spcBef>
                      <a:spcPts val="0"/>
                    </a:spcBef>
                    <a:spcAft>
                      <a:spcPts val="0"/>
                    </a:spcAft>
                    <a:buNone/>
                  </a:pPr>
                  <a:r>
                    <a:t/>
                  </a:r>
                  <a:endParaRPr sz="2000">
                    <a:solidFill>
                      <a:schemeClr val="lt1"/>
                    </a:solidFill>
                    <a:latin typeface="Calibri"/>
                    <a:ea typeface="Calibri"/>
                    <a:cs typeface="Calibri"/>
                    <a:sym typeface="Calibri"/>
                  </a:endParaRPr>
                </a:p>
              </p:txBody>
            </p:sp>
          </p:gr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75" name="Shape 175"/>
        <p:cNvGrpSpPr/>
        <p:nvPr/>
      </p:nvGrpSpPr>
      <p:grpSpPr>
        <a:xfrm>
          <a:off x="0" y="0"/>
          <a:ext cx="0" cy="0"/>
          <a:chOff x="0" y="0"/>
          <a:chExt cx="0" cy="0"/>
        </a:xfrm>
      </p:grpSpPr>
      <p:sp>
        <p:nvSpPr>
          <p:cNvPr id="176" name="Google Shape;176;p23"/>
          <p:cNvSpPr/>
          <p:nvPr/>
        </p:nvSpPr>
        <p:spPr>
          <a:xfrm>
            <a:off x="881792" y="4995653"/>
            <a:ext cx="9919557" cy="1681837"/>
          </a:xfrm>
          <a:prstGeom prst="rect">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000">
                <a:solidFill>
                  <a:schemeClr val="lt1"/>
                </a:solidFill>
                <a:latin typeface="Arial"/>
                <a:ea typeface="Arial"/>
                <a:cs typeface="Arial"/>
                <a:sym typeface="Arial"/>
              </a:rPr>
              <a:t>Techniques :</a:t>
            </a:r>
            <a:endParaRPr b="1" sz="2000">
              <a:solidFill>
                <a:schemeClr val="lt1"/>
              </a:solidFill>
              <a:latin typeface="Arial"/>
              <a:ea typeface="Arial"/>
              <a:cs typeface="Arial"/>
              <a:sym typeface="Arial"/>
            </a:endParaRPr>
          </a:p>
          <a:p>
            <a:pPr indent="0" lvl="0" marL="0" marR="0" rtl="0" algn="l">
              <a:spcBef>
                <a:spcPts val="0"/>
              </a:spcBef>
              <a:spcAft>
                <a:spcPts val="0"/>
              </a:spcAft>
              <a:buNone/>
            </a:pPr>
            <a:r>
              <a:rPr b="1" lang="en-US" sz="2000">
                <a:solidFill>
                  <a:schemeClr val="lt1"/>
                </a:solidFill>
                <a:latin typeface="Arial"/>
                <a:ea typeface="Arial"/>
                <a:cs typeface="Arial"/>
                <a:sym typeface="Arial"/>
              </a:rPr>
              <a:t>Regular Updates: </a:t>
            </a:r>
            <a:r>
              <a:rPr lang="en-US" sz="2000">
                <a:solidFill>
                  <a:schemeClr val="lt1"/>
                </a:solidFill>
                <a:latin typeface="Arial"/>
                <a:ea typeface="Arial"/>
                <a:cs typeface="Arial"/>
                <a:sym typeface="Arial"/>
              </a:rPr>
              <a:t>Keeping tools and signatures updated to recognize the latest vulnerabilities.</a:t>
            </a:r>
            <a:endParaRPr/>
          </a:p>
          <a:p>
            <a:pPr indent="0" lvl="0" marL="0" marR="0" rtl="0" algn="l">
              <a:spcBef>
                <a:spcPts val="0"/>
              </a:spcBef>
              <a:spcAft>
                <a:spcPts val="0"/>
              </a:spcAft>
              <a:buNone/>
            </a:pPr>
            <a:r>
              <a:rPr b="1" lang="en-US" sz="2000">
                <a:solidFill>
                  <a:schemeClr val="lt1"/>
                </a:solidFill>
                <a:latin typeface="Arial"/>
                <a:ea typeface="Arial"/>
                <a:cs typeface="Arial"/>
                <a:sym typeface="Arial"/>
              </a:rPr>
              <a:t>Layered Analysis: </a:t>
            </a:r>
            <a:r>
              <a:rPr lang="en-US" sz="2000">
                <a:solidFill>
                  <a:schemeClr val="lt1"/>
                </a:solidFill>
                <a:latin typeface="Arial"/>
                <a:ea typeface="Arial"/>
                <a:cs typeface="Arial"/>
                <a:sym typeface="Arial"/>
              </a:rPr>
              <a:t>Combining different analysis methods, such as static and dynamic testing, to ensure comprehensive coverage.</a:t>
            </a:r>
            <a:endParaRPr/>
          </a:p>
        </p:txBody>
      </p:sp>
      <p:grpSp>
        <p:nvGrpSpPr>
          <p:cNvPr id="177" name="Google Shape;177;p23"/>
          <p:cNvGrpSpPr/>
          <p:nvPr/>
        </p:nvGrpSpPr>
        <p:grpSpPr>
          <a:xfrm>
            <a:off x="584320" y="296593"/>
            <a:ext cx="8350130" cy="4824878"/>
            <a:chOff x="837539" y="1050814"/>
            <a:chExt cx="8350130" cy="4824878"/>
          </a:xfrm>
        </p:grpSpPr>
        <p:sp>
          <p:nvSpPr>
            <p:cNvPr id="178" name="Google Shape;178;p23"/>
            <p:cNvSpPr txBox="1"/>
            <p:nvPr/>
          </p:nvSpPr>
          <p:spPr>
            <a:xfrm>
              <a:off x="837539" y="1050814"/>
              <a:ext cx="7073779"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Calibri"/>
                  <a:ea typeface="Calibri"/>
                  <a:cs typeface="Calibri"/>
                  <a:sym typeface="Calibri"/>
                </a:rPr>
                <a:t>Vulnerability Analysis Best Practices</a:t>
              </a:r>
              <a:endParaRPr b="1" sz="3600">
                <a:solidFill>
                  <a:schemeClr val="lt1"/>
                </a:solidFill>
                <a:latin typeface="Montserrat"/>
                <a:ea typeface="Montserrat"/>
                <a:cs typeface="Montserrat"/>
                <a:sym typeface="Montserrat"/>
              </a:endParaRPr>
            </a:p>
          </p:txBody>
        </p:sp>
        <p:sp>
          <p:nvSpPr>
            <p:cNvPr id="179" name="Google Shape;179;p23"/>
            <p:cNvSpPr txBox="1"/>
            <p:nvPr/>
          </p:nvSpPr>
          <p:spPr>
            <a:xfrm>
              <a:off x="837539" y="1628375"/>
              <a:ext cx="8350130" cy="4247317"/>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Definition: </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Best practices for vulnerability analysis refer to standardized guidelines and procedures to ensure a thorough, accurate, and effective assessment of security vulnerabilities.</a:t>
              </a:r>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Examples:</a:t>
              </a:r>
              <a:endParaRPr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 1. Regularly updating vulnerability scanners and tools to ensure they recognize the latest threats and vulnerabilities.</a:t>
              </a:r>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 2. Conducting both automated and manual analysis to cover all possible security weaknesses.</a:t>
              </a:r>
              <a:endParaRPr sz="2000">
                <a:solidFill>
                  <a:schemeClr val="lt1"/>
                </a:solidFill>
                <a:latin typeface="Calibri"/>
                <a:ea typeface="Calibri"/>
                <a:cs typeface="Calibri"/>
                <a:sym typeface="Calibri"/>
              </a:endParaRPr>
            </a:p>
          </p:txBody>
        </p:sp>
      </p:grpSp>
      <p:pic>
        <p:nvPicPr>
          <p:cNvPr id="180" name="Google Shape;180;p23"/>
          <p:cNvPicPr preferRelativeResize="0"/>
          <p:nvPr/>
        </p:nvPicPr>
        <p:blipFill rotWithShape="1">
          <a:blip r:embed="rId3">
            <a:alphaModFix/>
          </a:blip>
          <a:srcRect b="0" l="0" r="0" t="0"/>
          <a:stretch/>
        </p:blipFill>
        <p:spPr>
          <a:xfrm>
            <a:off x="8510953" y="552450"/>
            <a:ext cx="3540371" cy="26860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84" name="Shape 184"/>
        <p:cNvGrpSpPr/>
        <p:nvPr/>
      </p:nvGrpSpPr>
      <p:grpSpPr>
        <a:xfrm>
          <a:off x="0" y="0"/>
          <a:ext cx="0" cy="0"/>
          <a:chOff x="0" y="0"/>
          <a:chExt cx="0" cy="0"/>
        </a:xfrm>
      </p:grpSpPr>
      <p:sp>
        <p:nvSpPr>
          <p:cNvPr id="185" name="Google Shape;185;p24"/>
          <p:cNvSpPr txBox="1"/>
          <p:nvPr/>
        </p:nvSpPr>
        <p:spPr>
          <a:xfrm>
            <a:off x="258423" y="535578"/>
            <a:ext cx="7486373"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Calibri"/>
                <a:ea typeface="Calibri"/>
                <a:cs typeface="Calibri"/>
                <a:sym typeface="Calibri"/>
              </a:rPr>
              <a:t>Vulnerability Analysis Best Practices</a:t>
            </a:r>
            <a:endParaRPr b="1" sz="3600">
              <a:solidFill>
                <a:schemeClr val="lt1"/>
              </a:solidFill>
              <a:latin typeface="Montserrat"/>
              <a:ea typeface="Montserrat"/>
              <a:cs typeface="Montserrat"/>
              <a:sym typeface="Montserrat"/>
            </a:endParaRPr>
          </a:p>
        </p:txBody>
      </p:sp>
      <p:sp>
        <p:nvSpPr>
          <p:cNvPr id="186" name="Google Shape;186;p24"/>
          <p:cNvSpPr txBox="1"/>
          <p:nvPr/>
        </p:nvSpPr>
        <p:spPr>
          <a:xfrm>
            <a:off x="258424" y="1704882"/>
            <a:ext cx="11460437" cy="5170646"/>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Definition: </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Best practices for vulnerability analysis refer to standardized guidelines and procedures to ensure a thorough, accurate, and effective assessment of security vulnerabilities.</a:t>
            </a:r>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Examples:</a:t>
            </a:r>
            <a:endParaRPr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 1.  Regularly updating vulnerability scanners and tools to ensure they recognize the latest threats and vulnerabilities.</a:t>
            </a:r>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 2.  Conducting both automated and manual analysis to cover all possible security weaknesses.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Techniques :</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Regular Updates: </a:t>
            </a:r>
            <a:r>
              <a:rPr lang="en-US" sz="2000">
                <a:solidFill>
                  <a:schemeClr val="lt1"/>
                </a:solidFill>
                <a:latin typeface="Calibri"/>
                <a:ea typeface="Calibri"/>
                <a:cs typeface="Calibri"/>
                <a:sym typeface="Calibri"/>
              </a:rPr>
              <a:t>Keeping tools and signatures updated to recognize the latest vulnerabilities.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Layered Analysis: </a:t>
            </a:r>
            <a:r>
              <a:rPr lang="en-US" sz="2000">
                <a:solidFill>
                  <a:schemeClr val="lt1"/>
                </a:solidFill>
                <a:latin typeface="Calibri"/>
                <a:ea typeface="Calibri"/>
                <a:cs typeface="Calibri"/>
                <a:sym typeface="Calibri"/>
              </a:rPr>
              <a:t>Combining different analysis methods, such as static and dynamic testing, to ensure comprehensive coverage.</a:t>
            </a:r>
            <a:endParaRPr/>
          </a:p>
        </p:txBody>
      </p:sp>
      <p:pic>
        <p:nvPicPr>
          <p:cNvPr id="187" name="Google Shape;187;p24"/>
          <p:cNvPicPr preferRelativeResize="0"/>
          <p:nvPr/>
        </p:nvPicPr>
        <p:blipFill rotWithShape="1">
          <a:blip r:embed="rId3">
            <a:alphaModFix/>
          </a:blip>
          <a:srcRect b="0" l="0" r="0" t="0"/>
          <a:stretch/>
        </p:blipFill>
        <p:spPr>
          <a:xfrm>
            <a:off x="8087308" y="260977"/>
            <a:ext cx="3289041" cy="1841863"/>
          </a:xfrm>
          <a:prstGeom prst="rect">
            <a:avLst/>
          </a:prstGeom>
          <a:noFill/>
          <a:ln cap="sq" cmpd="thickThin" w="228600">
            <a:solidFill>
              <a:srgbClr val="000000"/>
            </a:solidFill>
            <a:prstDash val="solid"/>
            <a:miter lim="800000"/>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91" name="Shape 191"/>
        <p:cNvGrpSpPr/>
        <p:nvPr/>
      </p:nvGrpSpPr>
      <p:grpSpPr>
        <a:xfrm>
          <a:off x="0" y="0"/>
          <a:ext cx="0" cy="0"/>
          <a:chOff x="0" y="0"/>
          <a:chExt cx="0" cy="0"/>
        </a:xfrm>
      </p:grpSpPr>
      <p:grpSp>
        <p:nvGrpSpPr>
          <p:cNvPr id="192" name="Google Shape;192;p25"/>
          <p:cNvGrpSpPr/>
          <p:nvPr/>
        </p:nvGrpSpPr>
        <p:grpSpPr>
          <a:xfrm>
            <a:off x="289234" y="436099"/>
            <a:ext cx="11624093" cy="5262979"/>
            <a:chOff x="470596" y="793663"/>
            <a:chExt cx="11367942" cy="6492591"/>
          </a:xfrm>
        </p:grpSpPr>
        <p:pic>
          <p:nvPicPr>
            <p:cNvPr id="193" name="Google Shape;193;p25"/>
            <p:cNvPicPr preferRelativeResize="0"/>
            <p:nvPr/>
          </p:nvPicPr>
          <p:blipFill rotWithShape="1">
            <a:blip r:embed="rId3">
              <a:alphaModFix/>
            </a:blip>
            <a:srcRect b="0" l="0" r="0" t="0"/>
            <a:stretch/>
          </p:blipFill>
          <p:spPr>
            <a:xfrm>
              <a:off x="7520586" y="2793755"/>
              <a:ext cx="4317952" cy="3995123"/>
            </a:xfrm>
            <a:prstGeom prst="ellipse">
              <a:avLst/>
            </a:prstGeom>
            <a:noFill/>
            <a:ln>
              <a:noFill/>
            </a:ln>
            <a:effectLst>
              <a:outerShdw blurRad="127000" sx="102000" rotWithShape="0" algn="ctr" sy="102000">
                <a:srgbClr val="000000">
                  <a:alpha val="24705"/>
                </a:srgbClr>
              </a:outerShdw>
            </a:effectLst>
          </p:spPr>
        </p:pic>
        <p:grpSp>
          <p:nvGrpSpPr>
            <p:cNvPr id="194" name="Google Shape;194;p25"/>
            <p:cNvGrpSpPr/>
            <p:nvPr/>
          </p:nvGrpSpPr>
          <p:grpSpPr>
            <a:xfrm>
              <a:off x="470596" y="793663"/>
              <a:ext cx="10746224" cy="6492591"/>
              <a:chOff x="470596" y="679906"/>
              <a:chExt cx="10746224" cy="6492591"/>
            </a:xfrm>
          </p:grpSpPr>
          <p:sp>
            <p:nvSpPr>
              <p:cNvPr id="195" name="Google Shape;195;p25"/>
              <p:cNvSpPr txBox="1"/>
              <p:nvPr/>
            </p:nvSpPr>
            <p:spPr>
              <a:xfrm>
                <a:off x="470596" y="679906"/>
                <a:ext cx="10746224" cy="797336"/>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600">
                    <a:solidFill>
                      <a:schemeClr val="lt1"/>
                    </a:solidFill>
                    <a:latin typeface="Montserrat"/>
                    <a:ea typeface="Montserrat"/>
                    <a:cs typeface="Montserrat"/>
                    <a:sym typeface="Montserrat"/>
                  </a:rPr>
                  <a:t>Vulnerability Analysis Best Practices</a:t>
                </a:r>
                <a:endParaRPr b="1" sz="3600">
                  <a:solidFill>
                    <a:schemeClr val="lt1"/>
                  </a:solidFill>
                  <a:latin typeface="Montserrat"/>
                  <a:ea typeface="Montserrat"/>
                  <a:cs typeface="Montserrat"/>
                  <a:sym typeface="Montserrat"/>
                </a:endParaRPr>
              </a:p>
            </p:txBody>
          </p:sp>
          <p:sp>
            <p:nvSpPr>
              <p:cNvPr id="196" name="Google Shape;196;p25"/>
              <p:cNvSpPr txBox="1"/>
              <p:nvPr/>
            </p:nvSpPr>
            <p:spPr>
              <a:xfrm>
                <a:off x="470596" y="1477242"/>
                <a:ext cx="8095444" cy="5695255"/>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800">
                    <a:solidFill>
                      <a:schemeClr val="lt1"/>
                    </a:solidFill>
                    <a:latin typeface="Calibri"/>
                    <a:ea typeface="Calibri"/>
                    <a:cs typeface="Calibri"/>
                    <a:sym typeface="Calibri"/>
                  </a:rPr>
                  <a:t>Tools/Websites:</a:t>
                </a:r>
                <a:endParaRPr b="1" sz="28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800">
                    <a:solidFill>
                      <a:schemeClr val="lt1"/>
                    </a:solidFill>
                    <a:latin typeface="Calibri"/>
                    <a:ea typeface="Calibri"/>
                    <a:cs typeface="Calibri"/>
                    <a:sym typeface="Calibri"/>
                  </a:rPr>
                  <a:t>OWASP Top Ten:  </a:t>
                </a:r>
                <a:r>
                  <a:rPr lang="en-US" sz="2800">
                    <a:solidFill>
                      <a:schemeClr val="lt1"/>
                    </a:solidFill>
                    <a:latin typeface="Calibri"/>
                    <a:ea typeface="Calibri"/>
                    <a:cs typeface="Calibri"/>
                    <a:sym typeface="Calibri"/>
                  </a:rPr>
                  <a:t>A list of the most critical security </a:t>
                </a:r>
                <a:endParaRPr sz="28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800">
                    <a:solidFill>
                      <a:schemeClr val="lt1"/>
                    </a:solidFill>
                    <a:latin typeface="Calibri"/>
                    <a:ea typeface="Calibri"/>
                    <a:cs typeface="Calibri"/>
                    <a:sym typeface="Calibri"/>
                  </a:rPr>
                  <a:t>risks for web applications, which can be adapted to </a:t>
                </a:r>
                <a:endParaRPr sz="28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800">
                    <a:solidFill>
                      <a:schemeClr val="lt1"/>
                    </a:solidFill>
                    <a:latin typeface="Calibri"/>
                    <a:ea typeface="Calibri"/>
                    <a:cs typeface="Calibri"/>
                    <a:sym typeface="Calibri"/>
                  </a:rPr>
                  <a:t>other types of vulnerability analysis.</a:t>
                </a:r>
                <a:endParaRPr/>
              </a:p>
              <a:p>
                <a:pPr indent="0" lvl="0" marL="0" marR="0" rtl="0" algn="l">
                  <a:lnSpc>
                    <a:spcPct val="150000"/>
                  </a:lnSpc>
                  <a:spcBef>
                    <a:spcPts val="0"/>
                  </a:spcBef>
                  <a:spcAft>
                    <a:spcPts val="0"/>
                  </a:spcAft>
                  <a:buNone/>
                </a:pPr>
                <a:r>
                  <a:rPr b="1" lang="en-US" sz="2800">
                    <a:solidFill>
                      <a:schemeClr val="lt1"/>
                    </a:solidFill>
                    <a:latin typeface="Calibri"/>
                    <a:ea typeface="Calibri"/>
                    <a:cs typeface="Calibri"/>
                    <a:sym typeface="Calibri"/>
                  </a:rPr>
                  <a:t>NIST Vulnerability Management:  </a:t>
                </a:r>
                <a:r>
                  <a:rPr lang="en-US" sz="2800">
                    <a:solidFill>
                      <a:schemeClr val="lt1"/>
                    </a:solidFill>
                    <a:latin typeface="Calibri"/>
                    <a:ea typeface="Calibri"/>
                    <a:cs typeface="Calibri"/>
                    <a:sym typeface="Calibri"/>
                  </a:rPr>
                  <a:t>Guidelines and</a:t>
                </a:r>
                <a:endParaRPr/>
              </a:p>
              <a:p>
                <a:pPr indent="0" lvl="0" marL="0" marR="0" rtl="0" algn="l">
                  <a:lnSpc>
                    <a:spcPct val="150000"/>
                  </a:lnSpc>
                  <a:spcBef>
                    <a:spcPts val="0"/>
                  </a:spcBef>
                  <a:spcAft>
                    <a:spcPts val="0"/>
                  </a:spcAft>
                  <a:buNone/>
                </a:pPr>
                <a:r>
                  <a:rPr lang="en-US" sz="2800">
                    <a:solidFill>
                      <a:schemeClr val="lt1"/>
                    </a:solidFill>
                    <a:latin typeface="Calibri"/>
                    <a:ea typeface="Calibri"/>
                    <a:cs typeface="Calibri"/>
                    <a:sym typeface="Calibri"/>
                  </a:rPr>
                  <a:t> best practices from the National Institute of </a:t>
                </a:r>
                <a:endParaRPr sz="28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800">
                    <a:solidFill>
                      <a:schemeClr val="lt1"/>
                    </a:solidFill>
                    <a:latin typeface="Calibri"/>
                    <a:ea typeface="Calibri"/>
                    <a:cs typeface="Calibri"/>
                    <a:sym typeface="Calibri"/>
                  </a:rPr>
                  <a:t>Standards and Technology (NIST).</a:t>
                </a:r>
                <a:endParaRPr sz="2800">
                  <a:solidFill>
                    <a:schemeClr val="lt1"/>
                  </a:solidFill>
                  <a:latin typeface="Calibri"/>
                  <a:ea typeface="Calibri"/>
                  <a:cs typeface="Calibri"/>
                  <a:sym typeface="Calibri"/>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200" name="Shape 200"/>
        <p:cNvGrpSpPr/>
        <p:nvPr/>
      </p:nvGrpSpPr>
      <p:grpSpPr>
        <a:xfrm>
          <a:off x="0" y="0"/>
          <a:ext cx="0" cy="0"/>
          <a:chOff x="0" y="0"/>
          <a:chExt cx="0" cy="0"/>
        </a:xfrm>
      </p:grpSpPr>
      <p:sp>
        <p:nvSpPr>
          <p:cNvPr id="201" name="Google Shape;201;p26"/>
          <p:cNvSpPr/>
          <p:nvPr/>
        </p:nvSpPr>
        <p:spPr>
          <a:xfrm>
            <a:off x="0" y="215761"/>
            <a:ext cx="6600093" cy="1395046"/>
          </a:xfrm>
          <a:prstGeom prst="rect">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02" name="Google Shape;202;p26"/>
          <p:cNvSpPr txBox="1"/>
          <p:nvPr/>
        </p:nvSpPr>
        <p:spPr>
          <a:xfrm>
            <a:off x="449872" y="410478"/>
            <a:ext cx="6150221"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Calibri"/>
                <a:ea typeface="Calibri"/>
                <a:cs typeface="Calibri"/>
                <a:sym typeface="Calibri"/>
              </a:rPr>
              <a:t>Legal and Ethical Aspects of Vulnerability Analysis</a:t>
            </a:r>
            <a:endParaRPr sz="3600">
              <a:solidFill>
                <a:schemeClr val="lt1"/>
              </a:solidFill>
              <a:latin typeface="Calibri"/>
              <a:ea typeface="Calibri"/>
              <a:cs typeface="Calibri"/>
              <a:sym typeface="Calibri"/>
            </a:endParaRPr>
          </a:p>
        </p:txBody>
      </p:sp>
      <p:sp>
        <p:nvSpPr>
          <p:cNvPr id="203" name="Google Shape;203;p26"/>
          <p:cNvSpPr txBox="1"/>
          <p:nvPr/>
        </p:nvSpPr>
        <p:spPr>
          <a:xfrm>
            <a:off x="68068" y="1805524"/>
            <a:ext cx="11725422" cy="4247317"/>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Definition:  </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Legal and ethical aspects involve understanding and adhering to laws, </a:t>
            </a:r>
            <a:endParaRPr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regulations, and moral guidelines when conducting vulnerability analysis. This ensures that the analysis is performed legally, responsibly, and with respect for privacy and data protection.</a:t>
            </a:r>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Examples:</a:t>
            </a:r>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 1.  Obtaining explicit consent from a company before performing a vulnerability scan on their network to avoid unauthorized access and legal consequences.</a:t>
            </a:r>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 2.  Ensuring that any discovered vulnerabilities are responsibly disclosed to the affected parties and not publicly exposed without giving them time to remediate.</a:t>
            </a:r>
            <a:endParaRPr/>
          </a:p>
        </p:txBody>
      </p:sp>
      <p:pic>
        <p:nvPicPr>
          <p:cNvPr id="204" name="Google Shape;204;p26"/>
          <p:cNvPicPr preferRelativeResize="0"/>
          <p:nvPr/>
        </p:nvPicPr>
        <p:blipFill rotWithShape="1">
          <a:blip r:embed="rId3">
            <a:alphaModFix/>
          </a:blip>
          <a:srcRect b="0" l="0" r="0" t="0"/>
          <a:stretch/>
        </p:blipFill>
        <p:spPr>
          <a:xfrm>
            <a:off x="7429500" y="502782"/>
            <a:ext cx="4363990" cy="2181995"/>
          </a:xfrm>
          <a:prstGeom prst="roundRect">
            <a:avLst>
              <a:gd fmla="val 8594" name="adj"/>
            </a:avLst>
          </a:prstGeom>
          <a:solidFill>
            <a:srgbClr val="ECECEC"/>
          </a:solidFill>
          <a:ln>
            <a:noFill/>
          </a:ln>
          <a:effectLst>
            <a:reflection blurRad="0" dir="5400000" dist="5000" endA="0" endPos="28000" kx="0" rotWithShape="0" algn="bl" stA="38000" stPos="0" sy="-100000" ky="0"/>
          </a:effectLst>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208" name="Shape 208"/>
        <p:cNvGrpSpPr/>
        <p:nvPr/>
      </p:nvGrpSpPr>
      <p:grpSpPr>
        <a:xfrm>
          <a:off x="0" y="0"/>
          <a:ext cx="0" cy="0"/>
          <a:chOff x="0" y="0"/>
          <a:chExt cx="0" cy="0"/>
        </a:xfrm>
      </p:grpSpPr>
      <p:grpSp>
        <p:nvGrpSpPr>
          <p:cNvPr id="209" name="Google Shape;209;p27"/>
          <p:cNvGrpSpPr/>
          <p:nvPr/>
        </p:nvGrpSpPr>
        <p:grpSpPr>
          <a:xfrm>
            <a:off x="205153" y="447675"/>
            <a:ext cx="11891053" cy="6410325"/>
            <a:chOff x="205153" y="447675"/>
            <a:chExt cx="11891053" cy="6410325"/>
          </a:xfrm>
        </p:grpSpPr>
        <p:pic>
          <p:nvPicPr>
            <p:cNvPr id="210" name="Google Shape;210;p27"/>
            <p:cNvPicPr preferRelativeResize="0"/>
            <p:nvPr/>
          </p:nvPicPr>
          <p:blipFill rotWithShape="1">
            <a:blip r:embed="rId3">
              <a:alphaModFix/>
            </a:blip>
            <a:srcRect b="0" l="0" r="0" t="0"/>
            <a:stretch/>
          </p:blipFill>
          <p:spPr>
            <a:xfrm>
              <a:off x="8685627" y="2305050"/>
              <a:ext cx="3410579" cy="2781300"/>
            </a:xfrm>
            <a:prstGeom prst="rect">
              <a:avLst/>
            </a:prstGeom>
            <a:noFill/>
            <a:ln>
              <a:noFill/>
            </a:ln>
            <a:effectLst>
              <a:outerShdw blurRad="107950" algn="ctr" dir="5400000" dist="12700">
                <a:srgbClr val="000000"/>
              </a:outerShdw>
            </a:effectLst>
          </p:spPr>
        </p:pic>
        <p:grpSp>
          <p:nvGrpSpPr>
            <p:cNvPr id="211" name="Google Shape;211;p27"/>
            <p:cNvGrpSpPr/>
            <p:nvPr/>
          </p:nvGrpSpPr>
          <p:grpSpPr>
            <a:xfrm>
              <a:off x="205153" y="447675"/>
              <a:ext cx="11662997" cy="6410325"/>
              <a:chOff x="205153" y="447675"/>
              <a:chExt cx="11662997" cy="6410325"/>
            </a:xfrm>
          </p:grpSpPr>
          <p:sp>
            <p:nvSpPr>
              <p:cNvPr id="212" name="Google Shape;212;p27"/>
              <p:cNvSpPr txBox="1"/>
              <p:nvPr/>
            </p:nvSpPr>
            <p:spPr>
              <a:xfrm>
                <a:off x="492369" y="447675"/>
                <a:ext cx="11375781"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Calibri"/>
                    <a:ea typeface="Calibri"/>
                    <a:cs typeface="Calibri"/>
                    <a:sym typeface="Calibri"/>
                  </a:rPr>
                  <a:t>Legal and Ethical Aspects of Vulnerability Analysis</a:t>
                </a:r>
                <a:endParaRPr b="1" sz="3600">
                  <a:solidFill>
                    <a:schemeClr val="lt1"/>
                  </a:solidFill>
                  <a:latin typeface="Montserrat"/>
                  <a:ea typeface="Montserrat"/>
                  <a:cs typeface="Montserrat"/>
                  <a:sym typeface="Montserrat"/>
                </a:endParaRPr>
              </a:p>
            </p:txBody>
          </p:sp>
          <p:grpSp>
            <p:nvGrpSpPr>
              <p:cNvPr id="213" name="Google Shape;213;p27"/>
              <p:cNvGrpSpPr/>
              <p:nvPr/>
            </p:nvGrpSpPr>
            <p:grpSpPr>
              <a:xfrm>
                <a:off x="205153" y="1648004"/>
                <a:ext cx="8333936" cy="5209996"/>
                <a:chOff x="205153" y="1648004"/>
                <a:chExt cx="8333936" cy="5209996"/>
              </a:xfrm>
            </p:grpSpPr>
            <p:sp>
              <p:nvSpPr>
                <p:cNvPr id="214" name="Google Shape;214;p27"/>
                <p:cNvSpPr/>
                <p:nvPr/>
              </p:nvSpPr>
              <p:spPr>
                <a:xfrm>
                  <a:off x="205153" y="1648004"/>
                  <a:ext cx="8333936" cy="5209996"/>
                </a:xfrm>
                <a:prstGeom prst="rect">
                  <a:avLst/>
                </a:prstGeom>
                <a:gradFill>
                  <a:gsLst>
                    <a:gs pos="0">
                      <a:schemeClr val="accent4"/>
                    </a:gs>
                    <a:gs pos="44000">
                      <a:srgbClr val="41258C"/>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215" name="Google Shape;215;p27"/>
                <p:cNvSpPr txBox="1"/>
                <p:nvPr/>
              </p:nvSpPr>
              <p:spPr>
                <a:xfrm>
                  <a:off x="492368" y="1718132"/>
                  <a:ext cx="7906044" cy="378565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lt1"/>
                      </a:solidFill>
                      <a:latin typeface="Calibri"/>
                      <a:ea typeface="Calibri"/>
                      <a:cs typeface="Calibri"/>
                      <a:sym typeface="Calibri"/>
                    </a:rPr>
                    <a:t>Techniques:</a:t>
                  </a:r>
                  <a:endParaRPr b="1" sz="2000">
                    <a:solidFill>
                      <a:schemeClr val="lt1"/>
                    </a:solidFill>
                    <a:latin typeface="Calibri"/>
                    <a:ea typeface="Calibri"/>
                    <a:cs typeface="Calibri"/>
                    <a:sym typeface="Calibri"/>
                  </a:endParaRPr>
                </a:p>
                <a:p>
                  <a:pPr indent="0" lvl="0" marL="0" marR="0" rtl="0" algn="l">
                    <a:spcBef>
                      <a:spcPts val="0"/>
                    </a:spcBef>
                    <a:spcAft>
                      <a:spcPts val="0"/>
                    </a:spcAft>
                    <a:buNone/>
                  </a:pPr>
                  <a:r>
                    <a:rPr lang="en-US" sz="2000">
                      <a:solidFill>
                        <a:schemeClr val="lt1"/>
                      </a:solidFill>
                      <a:latin typeface="Calibri"/>
                      <a:ea typeface="Calibri"/>
                      <a:cs typeface="Calibri"/>
                      <a:sym typeface="Calibri"/>
                    </a:rPr>
                    <a:t>Responsible Disclosure: Reporting vulnerabilities to the affected organization and giving them time to fix the issue before going public.</a:t>
                  </a:r>
                  <a:endParaRPr/>
                </a:p>
                <a:p>
                  <a:pPr indent="0" lvl="0" marL="0" marR="0" rtl="0" algn="l">
                    <a:spcBef>
                      <a:spcPts val="0"/>
                    </a:spcBef>
                    <a:spcAft>
                      <a:spcPts val="0"/>
                    </a:spcAft>
                    <a:buNone/>
                  </a:pPr>
                  <a:r>
                    <a:rPr lang="en-US" sz="2000">
                      <a:solidFill>
                        <a:schemeClr val="lt1"/>
                      </a:solidFill>
                      <a:latin typeface="Calibri"/>
                      <a:ea typeface="Calibri"/>
                      <a:cs typeface="Calibri"/>
                      <a:sym typeface="Calibri"/>
                    </a:rPr>
                    <a:t>Compliance with Laws: Adhering to legal frameworks like GDPR (General Data Protection Regulation) or HIPAA (Health Insurance Portability and Accountability Act) when dealing with sensitive data.</a:t>
                  </a:r>
                  <a:endParaRPr/>
                </a:p>
                <a:p>
                  <a:pPr indent="0" lvl="0" marL="0" marR="0" rtl="0" algn="l">
                    <a:spcBef>
                      <a:spcPts val="0"/>
                    </a:spcBef>
                    <a:spcAft>
                      <a:spcPts val="0"/>
                    </a:spcAft>
                    <a:buNone/>
                  </a:pPr>
                  <a:r>
                    <a:t/>
                  </a:r>
                  <a:endParaRPr b="1" sz="2000">
                    <a:solidFill>
                      <a:schemeClr val="lt1"/>
                    </a:solidFill>
                    <a:latin typeface="Calibri"/>
                    <a:ea typeface="Calibri"/>
                    <a:cs typeface="Calibri"/>
                    <a:sym typeface="Calibri"/>
                  </a:endParaRPr>
                </a:p>
                <a:p>
                  <a:pPr indent="0" lvl="0" marL="0" marR="0" rtl="0" algn="l">
                    <a:spcBef>
                      <a:spcPts val="0"/>
                    </a:spcBef>
                    <a:spcAft>
                      <a:spcPts val="0"/>
                    </a:spcAft>
                    <a:buNone/>
                  </a:pPr>
                  <a:r>
                    <a:rPr b="1" lang="en-US" sz="2000">
                      <a:solidFill>
                        <a:schemeClr val="lt1"/>
                      </a:solidFill>
                      <a:latin typeface="Calibri"/>
                      <a:ea typeface="Calibri"/>
                      <a:cs typeface="Calibri"/>
                      <a:sym typeface="Calibri"/>
                    </a:rPr>
                    <a:t>Tools/Websites:</a:t>
                  </a:r>
                  <a:endParaRPr b="1" sz="2000">
                    <a:solidFill>
                      <a:schemeClr val="lt1"/>
                    </a:solidFill>
                    <a:latin typeface="Calibri"/>
                    <a:ea typeface="Calibri"/>
                    <a:cs typeface="Calibri"/>
                    <a:sym typeface="Calibri"/>
                  </a:endParaRPr>
                </a:p>
                <a:p>
                  <a:pPr indent="0" lvl="0" marL="0" marR="0" rtl="0" algn="l">
                    <a:spcBef>
                      <a:spcPts val="0"/>
                    </a:spcBef>
                    <a:spcAft>
                      <a:spcPts val="0"/>
                    </a:spcAft>
                    <a:buNone/>
                  </a:pPr>
                  <a:r>
                    <a:rPr b="1" lang="en-US" sz="2000">
                      <a:solidFill>
                        <a:schemeClr val="lt1"/>
                      </a:solidFill>
                      <a:latin typeface="Calibri"/>
                      <a:ea typeface="Calibri"/>
                      <a:cs typeface="Calibri"/>
                      <a:sym typeface="Calibri"/>
                    </a:rPr>
                    <a:t>Bugcrowd: </a:t>
                  </a:r>
                  <a:r>
                    <a:rPr lang="en-US" sz="2000">
                      <a:solidFill>
                        <a:schemeClr val="lt1"/>
                      </a:solidFill>
                      <a:latin typeface="Calibri"/>
                      <a:ea typeface="Calibri"/>
                      <a:cs typeface="Calibri"/>
                      <a:sym typeface="Calibri"/>
                    </a:rPr>
                    <a:t>A platform that facilitates responsible disclosure by connecting security researchers with companies.</a:t>
                  </a:r>
                  <a:endParaRPr/>
                </a:p>
                <a:p>
                  <a:pPr indent="0" lvl="0" marL="0" marR="0" rtl="0" algn="l">
                    <a:spcBef>
                      <a:spcPts val="0"/>
                    </a:spcBef>
                    <a:spcAft>
                      <a:spcPts val="0"/>
                    </a:spcAft>
                    <a:buNone/>
                  </a:pPr>
                  <a:r>
                    <a:rPr b="1" lang="en-US" sz="2000">
                      <a:solidFill>
                        <a:schemeClr val="lt1"/>
                      </a:solidFill>
                      <a:latin typeface="Calibri"/>
                      <a:ea typeface="Calibri"/>
                      <a:cs typeface="Calibri"/>
                      <a:sym typeface="Calibri"/>
                    </a:rPr>
                    <a:t>HackerOne: </a:t>
                  </a:r>
                  <a:r>
                    <a:rPr lang="en-US" sz="2000">
                      <a:solidFill>
                        <a:schemeClr val="lt1"/>
                      </a:solidFill>
                      <a:latin typeface="Calibri"/>
                      <a:ea typeface="Calibri"/>
                      <a:cs typeface="Calibri"/>
                      <a:sym typeface="Calibri"/>
                    </a:rPr>
                    <a:t>Another platform for coordinated vulnerability disclosure and ethical hacking.</a:t>
                  </a:r>
                  <a:endParaRPr sz="2000">
                    <a:solidFill>
                      <a:schemeClr val="lt1"/>
                    </a:solidFill>
                    <a:latin typeface="Calibri"/>
                    <a:ea typeface="Calibri"/>
                    <a:cs typeface="Calibri"/>
                    <a:sym typeface="Calibri"/>
                  </a:endParaRPr>
                </a:p>
              </p:txBody>
            </p:sp>
          </p:grpSp>
        </p:gr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219" name="Shape 219"/>
        <p:cNvGrpSpPr/>
        <p:nvPr/>
      </p:nvGrpSpPr>
      <p:grpSpPr>
        <a:xfrm>
          <a:off x="0" y="0"/>
          <a:ext cx="0" cy="0"/>
          <a:chOff x="0" y="0"/>
          <a:chExt cx="0" cy="0"/>
        </a:xfrm>
      </p:grpSpPr>
      <p:grpSp>
        <p:nvGrpSpPr>
          <p:cNvPr id="220" name="Google Shape;220;p28"/>
          <p:cNvGrpSpPr/>
          <p:nvPr/>
        </p:nvGrpSpPr>
        <p:grpSpPr>
          <a:xfrm>
            <a:off x="1659925" y="1576395"/>
            <a:ext cx="8872151" cy="3344627"/>
            <a:chOff x="1659925" y="1622451"/>
            <a:chExt cx="8872151" cy="3344627"/>
          </a:xfrm>
        </p:grpSpPr>
        <p:sp>
          <p:nvSpPr>
            <p:cNvPr id="221" name="Google Shape;221;p28"/>
            <p:cNvSpPr txBox="1"/>
            <p:nvPr/>
          </p:nvSpPr>
          <p:spPr>
            <a:xfrm>
              <a:off x="1659925" y="1622451"/>
              <a:ext cx="8872151" cy="175432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chemeClr val="lt1"/>
                </a:buClr>
                <a:buSzPts val="5400"/>
                <a:buFont typeface="Montserrat"/>
                <a:buNone/>
              </a:pPr>
              <a:r>
                <a:rPr b="1" i="0" lang="en-US" sz="5400" u="none" cap="none" strike="noStrike">
                  <a:solidFill>
                    <a:schemeClr val="lt1"/>
                  </a:solidFill>
                  <a:latin typeface="Montserrat"/>
                  <a:ea typeface="Montserrat"/>
                  <a:cs typeface="Montserrat"/>
                  <a:sym typeface="Montserrat"/>
                </a:rPr>
                <a:t>Thank You!</a:t>
              </a:r>
              <a:endParaRPr/>
            </a:p>
            <a:p>
              <a:pPr indent="0" lvl="0" marL="0" marR="0" rtl="0" algn="ctr">
                <a:lnSpc>
                  <a:spcPct val="100000"/>
                </a:lnSpc>
                <a:spcBef>
                  <a:spcPts val="0"/>
                </a:spcBef>
                <a:spcAft>
                  <a:spcPts val="0"/>
                </a:spcAft>
                <a:buClr>
                  <a:schemeClr val="lt1"/>
                </a:buClr>
                <a:buSzPts val="5400"/>
                <a:buFont typeface="Montserrat"/>
                <a:buNone/>
              </a:pPr>
              <a:r>
                <a:rPr b="1" lang="en-US" sz="5400">
                  <a:solidFill>
                    <a:schemeClr val="lt1"/>
                  </a:solidFill>
                  <a:latin typeface="Montserrat"/>
                  <a:ea typeface="Montserrat"/>
                  <a:cs typeface="Montserrat"/>
                  <a:sym typeface="Montserrat"/>
                </a:rPr>
                <a:t>Happy Hacking.</a:t>
              </a:r>
              <a:endParaRPr b="1" i="0" sz="5400" u="none" cap="none" strike="noStrike">
                <a:solidFill>
                  <a:schemeClr val="lt1"/>
                </a:solidFill>
                <a:latin typeface="Montserrat"/>
                <a:ea typeface="Montserrat"/>
                <a:cs typeface="Montserrat"/>
                <a:sym typeface="Montserrat"/>
              </a:endParaRPr>
            </a:p>
          </p:txBody>
        </p:sp>
        <p:sp>
          <p:nvSpPr>
            <p:cNvPr id="222" name="Google Shape;222;p28"/>
            <p:cNvSpPr/>
            <p:nvPr/>
          </p:nvSpPr>
          <p:spPr>
            <a:xfrm>
              <a:off x="2668859" y="4659301"/>
              <a:ext cx="6854283" cy="307777"/>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400"/>
                <a:buFont typeface="Calibri"/>
                <a:buNone/>
              </a:pPr>
              <a:r>
                <a:t/>
              </a:r>
              <a:endParaRPr b="0" i="0" sz="1400" u="none" cap="none" strike="noStrike">
                <a:solidFill>
                  <a:schemeClr val="lt1"/>
                </a:solidFill>
                <a:latin typeface="Montserrat"/>
                <a:ea typeface="Montserrat"/>
                <a:cs typeface="Montserrat"/>
                <a:sym typeface="Montserrat"/>
              </a:endParaRPr>
            </a:p>
          </p:txBody>
        </p:sp>
        <p:sp>
          <p:nvSpPr>
            <p:cNvPr id="223" name="Google Shape;223;p28"/>
            <p:cNvSpPr/>
            <p:nvPr/>
          </p:nvSpPr>
          <p:spPr>
            <a:xfrm>
              <a:off x="2668859" y="4098910"/>
              <a:ext cx="6854283" cy="369332"/>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chemeClr val="dk1"/>
                </a:buClr>
                <a:buSzPts val="1800"/>
                <a:buFont typeface="Calibri"/>
                <a:buNone/>
              </a:pPr>
              <a:r>
                <a:t/>
              </a:r>
              <a:endParaRPr b="0" i="0" sz="1800" u="none" cap="none" strike="noStrike">
                <a:solidFill>
                  <a:schemeClr val="lt1"/>
                </a:solidFill>
                <a:latin typeface="Montserrat"/>
                <a:ea typeface="Montserrat"/>
                <a:cs typeface="Montserrat"/>
                <a:sym typeface="Montserrat"/>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94" name="Shape 94"/>
        <p:cNvGrpSpPr/>
        <p:nvPr/>
      </p:nvGrpSpPr>
      <p:grpSpPr>
        <a:xfrm>
          <a:off x="0" y="0"/>
          <a:ext cx="0" cy="0"/>
          <a:chOff x="0" y="0"/>
          <a:chExt cx="0" cy="0"/>
        </a:xfrm>
      </p:grpSpPr>
      <p:grpSp>
        <p:nvGrpSpPr>
          <p:cNvPr id="95" name="Google Shape;95;p14"/>
          <p:cNvGrpSpPr/>
          <p:nvPr/>
        </p:nvGrpSpPr>
        <p:grpSpPr>
          <a:xfrm>
            <a:off x="289234" y="436099"/>
            <a:ext cx="11902766" cy="6352453"/>
            <a:chOff x="470596" y="793663"/>
            <a:chExt cx="11640475" cy="7836605"/>
          </a:xfrm>
        </p:grpSpPr>
        <p:pic>
          <p:nvPicPr>
            <p:cNvPr id="96" name="Google Shape;96;p14"/>
            <p:cNvPicPr preferRelativeResize="0"/>
            <p:nvPr/>
          </p:nvPicPr>
          <p:blipFill rotWithShape="1">
            <a:blip r:embed="rId3">
              <a:alphaModFix/>
            </a:blip>
            <a:srcRect b="0" l="0" r="0" t="0"/>
            <a:stretch/>
          </p:blipFill>
          <p:spPr>
            <a:xfrm>
              <a:off x="8105576" y="1682056"/>
              <a:ext cx="4005495" cy="5365333"/>
            </a:xfrm>
            <a:prstGeom prst="ellipse">
              <a:avLst/>
            </a:prstGeom>
            <a:noFill/>
            <a:ln>
              <a:noFill/>
            </a:ln>
            <a:effectLst>
              <a:outerShdw blurRad="127000" sx="102000" rotWithShape="0" algn="ctr" sy="102000">
                <a:srgbClr val="000000">
                  <a:alpha val="24705"/>
                </a:srgbClr>
              </a:outerShdw>
            </a:effectLst>
          </p:spPr>
        </p:pic>
        <p:grpSp>
          <p:nvGrpSpPr>
            <p:cNvPr id="97" name="Google Shape;97;p14"/>
            <p:cNvGrpSpPr/>
            <p:nvPr/>
          </p:nvGrpSpPr>
          <p:grpSpPr>
            <a:xfrm>
              <a:off x="470596" y="793663"/>
              <a:ext cx="11640475" cy="7836605"/>
              <a:chOff x="470596" y="679906"/>
              <a:chExt cx="11640475" cy="7836605"/>
            </a:xfrm>
          </p:grpSpPr>
          <p:sp>
            <p:nvSpPr>
              <p:cNvPr id="98" name="Google Shape;98;p14"/>
              <p:cNvSpPr txBox="1"/>
              <p:nvPr/>
            </p:nvSpPr>
            <p:spPr>
              <a:xfrm>
                <a:off x="470596" y="679906"/>
                <a:ext cx="11640475" cy="7213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US" sz="3200" u="none" cap="none" strike="noStrike">
                    <a:solidFill>
                      <a:schemeClr val="lt1"/>
                    </a:solidFill>
                    <a:latin typeface="Montserrat"/>
                    <a:ea typeface="Montserrat"/>
                    <a:cs typeface="Montserrat"/>
                    <a:sym typeface="Montserrat"/>
                  </a:rPr>
                  <a:t>Vulnerability Analysis for Mobile Applications</a:t>
                </a:r>
                <a:endParaRPr b="1" sz="3200">
                  <a:solidFill>
                    <a:schemeClr val="lt1"/>
                  </a:solidFill>
                  <a:latin typeface="Montserrat"/>
                  <a:ea typeface="Montserrat"/>
                  <a:cs typeface="Montserrat"/>
                  <a:sym typeface="Montserrat"/>
                </a:endParaRPr>
              </a:p>
            </p:txBody>
          </p:sp>
          <p:sp>
            <p:nvSpPr>
              <p:cNvPr id="99" name="Google Shape;99;p14"/>
              <p:cNvSpPr txBox="1"/>
              <p:nvPr/>
            </p:nvSpPr>
            <p:spPr>
              <a:xfrm>
                <a:off x="470596" y="1568298"/>
                <a:ext cx="8095444" cy="6948213"/>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Definition:</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Vulnerability analysis for mobile applications involves identifying and assessing security weaknesses within mobile apps. This process aims to find flaws that could be exploited by attackers to compromise the app's functionality, steal data, or gain unauthorized access.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Examples:</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1.   A mobile banking app is found to store sensitive user data, such as credit card information, in plain text. This makes it easy for attackers to access this data if the device is compromised.</a:t>
                </a:r>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2.    A popular social media app has an insecure API that allows attackers to retrieve user profiles without proper authentication, leading to unauthorized data exposure.</a:t>
                </a:r>
                <a:endParaRPr sz="2000">
                  <a:solidFill>
                    <a:schemeClr val="lt1"/>
                  </a:solidFill>
                  <a:latin typeface="Calibri"/>
                  <a:ea typeface="Calibri"/>
                  <a:cs typeface="Calibri"/>
                  <a:sym typeface="Calibri"/>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03" name="Shape 103"/>
        <p:cNvGrpSpPr/>
        <p:nvPr/>
      </p:nvGrpSpPr>
      <p:grpSpPr>
        <a:xfrm>
          <a:off x="0" y="0"/>
          <a:ext cx="0" cy="0"/>
          <a:chOff x="0" y="0"/>
          <a:chExt cx="0" cy="0"/>
        </a:xfrm>
      </p:grpSpPr>
      <p:grpSp>
        <p:nvGrpSpPr>
          <p:cNvPr id="104" name="Google Shape;104;p15"/>
          <p:cNvGrpSpPr/>
          <p:nvPr/>
        </p:nvGrpSpPr>
        <p:grpSpPr>
          <a:xfrm>
            <a:off x="289234" y="330604"/>
            <a:ext cx="11902765" cy="6678752"/>
            <a:chOff x="470596" y="663521"/>
            <a:chExt cx="11640474" cy="8239137"/>
          </a:xfrm>
        </p:grpSpPr>
        <p:pic>
          <p:nvPicPr>
            <p:cNvPr id="105" name="Google Shape;105;p15"/>
            <p:cNvPicPr preferRelativeResize="0"/>
            <p:nvPr/>
          </p:nvPicPr>
          <p:blipFill rotWithShape="1">
            <a:blip r:embed="rId3">
              <a:alphaModFix/>
            </a:blip>
            <a:srcRect b="0" l="0" r="0" t="0"/>
            <a:stretch/>
          </p:blipFill>
          <p:spPr>
            <a:xfrm>
              <a:off x="8402061" y="2106318"/>
              <a:ext cx="3709009" cy="5340583"/>
            </a:xfrm>
            <a:prstGeom prst="ellipse">
              <a:avLst/>
            </a:prstGeom>
            <a:noFill/>
            <a:ln>
              <a:noFill/>
            </a:ln>
            <a:effectLst>
              <a:outerShdw blurRad="127000" sx="102000" rotWithShape="0" algn="ctr" sy="102000">
                <a:srgbClr val="000000">
                  <a:alpha val="24705"/>
                </a:srgbClr>
              </a:outerShdw>
            </a:effectLst>
          </p:spPr>
        </p:pic>
        <p:grpSp>
          <p:nvGrpSpPr>
            <p:cNvPr id="106" name="Google Shape;106;p15"/>
            <p:cNvGrpSpPr/>
            <p:nvPr/>
          </p:nvGrpSpPr>
          <p:grpSpPr>
            <a:xfrm>
              <a:off x="470596" y="663521"/>
              <a:ext cx="11640474" cy="8239137"/>
              <a:chOff x="470596" y="549764"/>
              <a:chExt cx="11640474" cy="8239137"/>
            </a:xfrm>
          </p:grpSpPr>
          <p:sp>
            <p:nvSpPr>
              <p:cNvPr id="107" name="Google Shape;107;p15"/>
              <p:cNvSpPr txBox="1"/>
              <p:nvPr/>
            </p:nvSpPr>
            <p:spPr>
              <a:xfrm>
                <a:off x="470596" y="549764"/>
                <a:ext cx="11640474" cy="7213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lt1"/>
                    </a:solidFill>
                    <a:latin typeface="Montserrat"/>
                    <a:ea typeface="Montserrat"/>
                    <a:cs typeface="Montserrat"/>
                    <a:sym typeface="Montserrat"/>
                  </a:rPr>
                  <a:t>Vulnerability Analysis for Mobile Applications</a:t>
                </a:r>
                <a:endParaRPr b="1" sz="3200">
                  <a:solidFill>
                    <a:schemeClr val="lt1"/>
                  </a:solidFill>
                  <a:latin typeface="Montserrat"/>
                  <a:ea typeface="Montserrat"/>
                  <a:cs typeface="Montserrat"/>
                  <a:sym typeface="Montserrat"/>
                </a:endParaRPr>
              </a:p>
            </p:txBody>
          </p:sp>
          <p:sp>
            <p:nvSpPr>
              <p:cNvPr id="108" name="Google Shape;108;p15"/>
              <p:cNvSpPr txBox="1"/>
              <p:nvPr/>
            </p:nvSpPr>
            <p:spPr>
              <a:xfrm>
                <a:off x="470596" y="1271163"/>
                <a:ext cx="8095444" cy="7517738"/>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Techniques :</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Static Analysis: </a:t>
                </a:r>
                <a:r>
                  <a:rPr lang="en-US" sz="2000">
                    <a:solidFill>
                      <a:schemeClr val="lt1"/>
                    </a:solidFill>
                    <a:latin typeface="Calibri"/>
                    <a:ea typeface="Calibri"/>
                    <a:cs typeface="Calibri"/>
                    <a:sym typeface="Calibri"/>
                  </a:rPr>
                  <a:t>Reviewing the app’s code to find vulnerabilities without executing the program. Tools like MobSF (Mobile Security Framework) can help automate this process.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Dynamic Analysis: </a:t>
                </a:r>
                <a:r>
                  <a:rPr lang="en-US" sz="2000">
                    <a:solidFill>
                      <a:schemeClr val="lt1"/>
                    </a:solidFill>
                    <a:latin typeface="Calibri"/>
                    <a:ea typeface="Calibri"/>
                    <a:cs typeface="Calibri"/>
                    <a:sym typeface="Calibri"/>
                  </a:rPr>
                  <a:t>Testing the app in a runtime environment to discover issues like improper session handling or insecure data storage. Tools like Frida and Burp Suite can be used.</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Tools/Websites:</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OWASP Mobile Security Project: </a:t>
                </a:r>
                <a:r>
                  <a:rPr lang="en-US" sz="2000">
                    <a:solidFill>
                      <a:schemeClr val="lt1"/>
                    </a:solidFill>
                    <a:latin typeface="Calibri"/>
                    <a:ea typeface="Calibri"/>
                    <a:cs typeface="Calibri"/>
                    <a:sym typeface="Calibri"/>
                  </a:rPr>
                  <a:t>Provides guidelines and tools for securing mobile applications.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MobSF (Mobile Security Framework): </a:t>
                </a:r>
                <a:r>
                  <a:rPr lang="en-US" sz="2000">
                    <a:solidFill>
                      <a:schemeClr val="lt1"/>
                    </a:solidFill>
                    <a:latin typeface="Calibri"/>
                    <a:ea typeface="Calibri"/>
                    <a:cs typeface="Calibri"/>
                    <a:sym typeface="Calibri"/>
                  </a:rPr>
                  <a:t>An all-in-one tool for mobile app security testing.</a:t>
                </a:r>
                <a:endParaRPr/>
              </a:p>
              <a:p>
                <a:pPr indent="0" lvl="0" marL="0" marR="0" rtl="0" algn="l">
                  <a:lnSpc>
                    <a:spcPct val="150000"/>
                  </a:lnSpc>
                  <a:spcBef>
                    <a:spcPts val="0"/>
                  </a:spcBef>
                  <a:spcAft>
                    <a:spcPts val="0"/>
                  </a:spcAft>
                  <a:buNone/>
                </a:pPr>
                <a:r>
                  <a:t/>
                </a:r>
                <a:endParaRPr sz="2000">
                  <a:solidFill>
                    <a:schemeClr val="lt1"/>
                  </a:solidFill>
                  <a:latin typeface="Calibri"/>
                  <a:ea typeface="Calibri"/>
                  <a:cs typeface="Calibri"/>
                  <a:sym typeface="Calibri"/>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12" name="Shape 112"/>
        <p:cNvGrpSpPr/>
        <p:nvPr/>
      </p:nvGrpSpPr>
      <p:grpSpPr>
        <a:xfrm>
          <a:off x="0" y="0"/>
          <a:ext cx="0" cy="0"/>
          <a:chOff x="0" y="0"/>
          <a:chExt cx="0" cy="0"/>
        </a:xfrm>
      </p:grpSpPr>
      <p:sp>
        <p:nvSpPr>
          <p:cNvPr id="113" name="Google Shape;113;p16"/>
          <p:cNvSpPr txBox="1"/>
          <p:nvPr/>
        </p:nvSpPr>
        <p:spPr>
          <a:xfrm>
            <a:off x="277474" y="41568"/>
            <a:ext cx="8409326"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200">
                <a:solidFill>
                  <a:schemeClr val="lt1"/>
                </a:solidFill>
                <a:latin typeface="Calibri"/>
                <a:ea typeface="Calibri"/>
                <a:cs typeface="Calibri"/>
                <a:sym typeface="Calibri"/>
              </a:rPr>
              <a:t>Vulnerability Analysis for Network Devices</a:t>
            </a:r>
            <a:endParaRPr b="1" sz="3200">
              <a:solidFill>
                <a:schemeClr val="lt1"/>
              </a:solidFill>
              <a:latin typeface="Montserrat"/>
              <a:ea typeface="Montserrat"/>
              <a:cs typeface="Montserrat"/>
              <a:sym typeface="Montserrat"/>
            </a:endParaRPr>
          </a:p>
        </p:txBody>
      </p:sp>
      <p:sp>
        <p:nvSpPr>
          <p:cNvPr id="114" name="Google Shape;114;p16"/>
          <p:cNvSpPr txBox="1"/>
          <p:nvPr/>
        </p:nvSpPr>
        <p:spPr>
          <a:xfrm>
            <a:off x="277474" y="464864"/>
            <a:ext cx="11906250" cy="6555641"/>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Definition:</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This involves assessing network devices (like routers, switches, and firewalls)</a:t>
            </a:r>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 to identify vulnerabilities that could be exploited by attackers to gain </a:t>
            </a:r>
            <a:endParaRPr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unauthorized access, disrupt services, or intercept sensitive data.</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Examples:</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1. A router with an outdated firmware version contains a known vulnerability that allows attackers to execute arbitrary code remotely.</a:t>
            </a:r>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2. A network switch is found to have weak default credentials, which can be easily guessed by attackers to gain control over the device.</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Techniques :</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Firmware Analysis: </a:t>
            </a:r>
            <a:r>
              <a:rPr lang="en-US" sz="2000">
                <a:solidFill>
                  <a:schemeClr val="lt1"/>
                </a:solidFill>
                <a:latin typeface="Calibri"/>
                <a:ea typeface="Calibri"/>
                <a:cs typeface="Calibri"/>
                <a:sym typeface="Calibri"/>
              </a:rPr>
              <a:t>Reviewing the firmware for known vulnerabilities or insecure configurations. Tools like Binwalk can be used for this purpose.</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Configuration Review: </a:t>
            </a:r>
            <a:r>
              <a:rPr lang="en-US" sz="2000">
                <a:solidFill>
                  <a:schemeClr val="lt1"/>
                </a:solidFill>
                <a:latin typeface="Calibri"/>
                <a:ea typeface="Calibri"/>
                <a:cs typeface="Calibri"/>
                <a:sym typeface="Calibri"/>
              </a:rPr>
              <a:t>Analyzing device settings and configurations to ensure they follow best security practices. This can be done manually or with automated tools like Nessus.</a:t>
            </a:r>
            <a:endParaRPr/>
          </a:p>
        </p:txBody>
      </p:sp>
      <p:pic>
        <p:nvPicPr>
          <p:cNvPr id="115" name="Google Shape;115;p16"/>
          <p:cNvPicPr preferRelativeResize="0"/>
          <p:nvPr/>
        </p:nvPicPr>
        <p:blipFill rotWithShape="1">
          <a:blip r:embed="rId3">
            <a:alphaModFix/>
          </a:blip>
          <a:srcRect b="0" l="0" r="0" t="0"/>
          <a:stretch/>
        </p:blipFill>
        <p:spPr>
          <a:xfrm>
            <a:off x="8153400" y="170214"/>
            <a:ext cx="4030324" cy="263013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19" name="Shape 119"/>
        <p:cNvGrpSpPr/>
        <p:nvPr/>
      </p:nvGrpSpPr>
      <p:grpSpPr>
        <a:xfrm>
          <a:off x="0" y="0"/>
          <a:ext cx="0" cy="0"/>
          <a:chOff x="0" y="0"/>
          <a:chExt cx="0" cy="0"/>
        </a:xfrm>
      </p:grpSpPr>
      <p:sp>
        <p:nvSpPr>
          <p:cNvPr id="120" name="Google Shape;120;p17"/>
          <p:cNvSpPr/>
          <p:nvPr/>
        </p:nvSpPr>
        <p:spPr>
          <a:xfrm>
            <a:off x="0" y="215761"/>
            <a:ext cx="6600093" cy="1395046"/>
          </a:xfrm>
          <a:prstGeom prst="rect">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21" name="Google Shape;121;p17"/>
          <p:cNvSpPr txBox="1"/>
          <p:nvPr/>
        </p:nvSpPr>
        <p:spPr>
          <a:xfrm>
            <a:off x="68068" y="313120"/>
            <a:ext cx="6532025"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Calibri"/>
                <a:ea typeface="Calibri"/>
                <a:cs typeface="Calibri"/>
                <a:sym typeface="Calibri"/>
              </a:rPr>
              <a:t>Vulnerability Analysis for Network Devices</a:t>
            </a:r>
            <a:endParaRPr b="1" sz="3600">
              <a:solidFill>
                <a:schemeClr val="lt1"/>
              </a:solidFill>
              <a:latin typeface="Montserrat"/>
              <a:ea typeface="Montserrat"/>
              <a:cs typeface="Montserrat"/>
              <a:sym typeface="Montserrat"/>
            </a:endParaRPr>
          </a:p>
        </p:txBody>
      </p:sp>
      <p:sp>
        <p:nvSpPr>
          <p:cNvPr id="122" name="Google Shape;122;p17"/>
          <p:cNvSpPr txBox="1"/>
          <p:nvPr/>
        </p:nvSpPr>
        <p:spPr>
          <a:xfrm>
            <a:off x="68068" y="2926090"/>
            <a:ext cx="11725422" cy="3709349"/>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3200">
                <a:solidFill>
                  <a:schemeClr val="lt1"/>
                </a:solidFill>
                <a:latin typeface="Calibri"/>
                <a:ea typeface="Calibri"/>
                <a:cs typeface="Calibri"/>
                <a:sym typeface="Calibri"/>
              </a:rPr>
              <a:t>Tools/Websites:</a:t>
            </a:r>
            <a:endParaRPr b="1" sz="32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3200">
                <a:solidFill>
                  <a:schemeClr val="lt1"/>
                </a:solidFill>
                <a:latin typeface="Calibri"/>
                <a:ea typeface="Calibri"/>
                <a:cs typeface="Calibri"/>
                <a:sym typeface="Calibri"/>
              </a:rPr>
              <a:t>Nessus: </a:t>
            </a:r>
            <a:r>
              <a:rPr lang="en-US" sz="3200">
                <a:solidFill>
                  <a:schemeClr val="lt1"/>
                </a:solidFill>
                <a:latin typeface="Calibri"/>
                <a:ea typeface="Calibri"/>
                <a:cs typeface="Calibri"/>
                <a:sym typeface="Calibri"/>
              </a:rPr>
              <a:t>A comprehensive vulnerability scanner that can assess network devices.</a:t>
            </a:r>
            <a:endParaRPr/>
          </a:p>
          <a:p>
            <a:pPr indent="0" lvl="0" marL="0" marR="0" rtl="0" algn="l">
              <a:lnSpc>
                <a:spcPct val="150000"/>
              </a:lnSpc>
              <a:spcBef>
                <a:spcPts val="0"/>
              </a:spcBef>
              <a:spcAft>
                <a:spcPts val="0"/>
              </a:spcAft>
              <a:buNone/>
            </a:pPr>
            <a:r>
              <a:rPr b="1" lang="en-US" sz="3200">
                <a:solidFill>
                  <a:schemeClr val="lt1"/>
                </a:solidFill>
                <a:latin typeface="Calibri"/>
                <a:ea typeface="Calibri"/>
                <a:cs typeface="Calibri"/>
                <a:sym typeface="Calibri"/>
              </a:rPr>
              <a:t>OpenVAS: </a:t>
            </a:r>
            <a:r>
              <a:rPr lang="en-US" sz="3200">
                <a:solidFill>
                  <a:schemeClr val="lt1"/>
                </a:solidFill>
                <a:latin typeface="Calibri"/>
                <a:ea typeface="Calibri"/>
                <a:cs typeface="Calibri"/>
                <a:sym typeface="Calibri"/>
              </a:rPr>
              <a:t>Another powerful tool for vulnerability scanning in network devices.</a:t>
            </a:r>
            <a:endParaRPr sz="3200">
              <a:solidFill>
                <a:schemeClr val="lt1"/>
              </a:solidFill>
              <a:latin typeface="Calibri"/>
              <a:ea typeface="Calibri"/>
              <a:cs typeface="Calibri"/>
              <a:sym typeface="Calibri"/>
            </a:endParaRPr>
          </a:p>
        </p:txBody>
      </p:sp>
      <p:pic>
        <p:nvPicPr>
          <p:cNvPr id="123" name="Google Shape;123;p17"/>
          <p:cNvPicPr preferRelativeResize="0"/>
          <p:nvPr/>
        </p:nvPicPr>
        <p:blipFill rotWithShape="1">
          <a:blip r:embed="rId3">
            <a:alphaModFix/>
          </a:blip>
          <a:srcRect b="0" l="0" r="0" t="0"/>
          <a:stretch/>
        </p:blipFill>
        <p:spPr>
          <a:xfrm>
            <a:off x="7076803" y="271394"/>
            <a:ext cx="4363990" cy="313855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27" name="Shape 127"/>
        <p:cNvGrpSpPr/>
        <p:nvPr/>
      </p:nvGrpSpPr>
      <p:grpSpPr>
        <a:xfrm>
          <a:off x="0" y="0"/>
          <a:ext cx="0" cy="0"/>
          <a:chOff x="0" y="0"/>
          <a:chExt cx="0" cy="0"/>
        </a:xfrm>
      </p:grpSpPr>
      <p:grpSp>
        <p:nvGrpSpPr>
          <p:cNvPr id="128" name="Google Shape;128;p18"/>
          <p:cNvGrpSpPr/>
          <p:nvPr/>
        </p:nvGrpSpPr>
        <p:grpSpPr>
          <a:xfrm>
            <a:off x="205153" y="198026"/>
            <a:ext cx="11986847" cy="6659974"/>
            <a:chOff x="205153" y="198026"/>
            <a:chExt cx="11986847" cy="6659974"/>
          </a:xfrm>
        </p:grpSpPr>
        <p:pic>
          <p:nvPicPr>
            <p:cNvPr id="129" name="Google Shape;129;p18"/>
            <p:cNvPicPr preferRelativeResize="0"/>
            <p:nvPr/>
          </p:nvPicPr>
          <p:blipFill rotWithShape="1">
            <a:blip r:embed="rId3">
              <a:alphaModFix/>
            </a:blip>
            <a:srcRect b="0" l="0" r="0" t="0"/>
            <a:stretch/>
          </p:blipFill>
          <p:spPr>
            <a:xfrm>
              <a:off x="8539089" y="2228850"/>
              <a:ext cx="3652911" cy="3257550"/>
            </a:xfrm>
            <a:prstGeom prst="rect">
              <a:avLst/>
            </a:prstGeom>
            <a:noFill/>
            <a:ln>
              <a:noFill/>
            </a:ln>
            <a:effectLst>
              <a:reflection blurRad="0" dir="5400000" dist="50800" endA="300" endPos="38500" kx="0" rotWithShape="0" algn="bl" stA="50000" stPos="0" sy="-100000" ky="0"/>
            </a:effectLst>
          </p:spPr>
        </p:pic>
        <p:grpSp>
          <p:nvGrpSpPr>
            <p:cNvPr id="130" name="Google Shape;130;p18"/>
            <p:cNvGrpSpPr/>
            <p:nvPr/>
          </p:nvGrpSpPr>
          <p:grpSpPr>
            <a:xfrm>
              <a:off x="205153" y="198026"/>
              <a:ext cx="9719896" cy="6659974"/>
              <a:chOff x="205153" y="198026"/>
              <a:chExt cx="9719896" cy="6659974"/>
            </a:xfrm>
          </p:grpSpPr>
          <p:sp>
            <p:nvSpPr>
              <p:cNvPr id="131" name="Google Shape;131;p18"/>
              <p:cNvSpPr txBox="1"/>
              <p:nvPr/>
            </p:nvSpPr>
            <p:spPr>
              <a:xfrm>
                <a:off x="492368" y="198026"/>
                <a:ext cx="9432681"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Calibri"/>
                    <a:ea typeface="Calibri"/>
                    <a:cs typeface="Calibri"/>
                    <a:sym typeface="Calibri"/>
                  </a:rPr>
                  <a:t>Reporting and Remediation of Vulnerabilities</a:t>
                </a:r>
                <a:endParaRPr b="1" sz="3600">
                  <a:solidFill>
                    <a:schemeClr val="lt1"/>
                  </a:solidFill>
                  <a:latin typeface="Montserrat"/>
                  <a:ea typeface="Montserrat"/>
                  <a:cs typeface="Montserrat"/>
                  <a:sym typeface="Montserrat"/>
                </a:endParaRPr>
              </a:p>
            </p:txBody>
          </p:sp>
          <p:grpSp>
            <p:nvGrpSpPr>
              <p:cNvPr id="132" name="Google Shape;132;p18"/>
              <p:cNvGrpSpPr/>
              <p:nvPr/>
            </p:nvGrpSpPr>
            <p:grpSpPr>
              <a:xfrm>
                <a:off x="205153" y="1648004"/>
                <a:ext cx="8333936" cy="5209996"/>
                <a:chOff x="205153" y="1648004"/>
                <a:chExt cx="8333936" cy="5209996"/>
              </a:xfrm>
            </p:grpSpPr>
            <p:sp>
              <p:nvSpPr>
                <p:cNvPr id="133" name="Google Shape;133;p18"/>
                <p:cNvSpPr/>
                <p:nvPr/>
              </p:nvSpPr>
              <p:spPr>
                <a:xfrm>
                  <a:off x="205153" y="1648004"/>
                  <a:ext cx="8333936" cy="5209996"/>
                </a:xfrm>
                <a:prstGeom prst="rect">
                  <a:avLst/>
                </a:prstGeom>
                <a:gradFill>
                  <a:gsLst>
                    <a:gs pos="0">
                      <a:schemeClr val="accent4"/>
                    </a:gs>
                    <a:gs pos="44000">
                      <a:srgbClr val="41258C"/>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34" name="Google Shape;134;p18"/>
                <p:cNvSpPr txBox="1"/>
                <p:nvPr/>
              </p:nvSpPr>
              <p:spPr>
                <a:xfrm>
                  <a:off x="492368" y="1718132"/>
                  <a:ext cx="7906044" cy="470898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lt1"/>
                      </a:solidFill>
                      <a:latin typeface="Calibri"/>
                      <a:ea typeface="Calibri"/>
                      <a:cs typeface="Calibri"/>
                      <a:sym typeface="Calibri"/>
                    </a:rPr>
                    <a:t>Definition:</a:t>
                  </a:r>
                  <a:endParaRPr b="1" sz="2000">
                    <a:solidFill>
                      <a:schemeClr val="lt1"/>
                    </a:solidFill>
                    <a:latin typeface="Calibri"/>
                    <a:ea typeface="Calibri"/>
                    <a:cs typeface="Calibri"/>
                    <a:sym typeface="Calibri"/>
                  </a:endParaRPr>
                </a:p>
                <a:p>
                  <a:pPr indent="0" lvl="0" marL="0" marR="0" rtl="0" algn="l">
                    <a:spcBef>
                      <a:spcPts val="0"/>
                    </a:spcBef>
                    <a:spcAft>
                      <a:spcPts val="0"/>
                    </a:spcAft>
                    <a:buNone/>
                  </a:pPr>
                  <a:r>
                    <a:rPr lang="en-US" sz="2000">
                      <a:solidFill>
                        <a:schemeClr val="lt1"/>
                      </a:solidFill>
                      <a:latin typeface="Calibri"/>
                      <a:ea typeface="Calibri"/>
                      <a:cs typeface="Calibri"/>
                      <a:sym typeface="Calibri"/>
                    </a:rPr>
                    <a:t>This involves documenting identified vulnerabilities and providing actionable recommendations for fixing them. Reporting should be clear, precise, and include all necessary details to help developers or IT staff understand and address the vulnerabilities.</a:t>
                  </a:r>
                  <a:endParaRPr/>
                </a:p>
                <a:p>
                  <a:pPr indent="0" lvl="0" marL="0" marR="0" rtl="0" algn="l">
                    <a:spcBef>
                      <a:spcPts val="0"/>
                    </a:spcBef>
                    <a:spcAft>
                      <a:spcPts val="0"/>
                    </a:spcAft>
                    <a:buNone/>
                  </a:pPr>
                  <a:r>
                    <a:t/>
                  </a:r>
                  <a:endParaRPr b="1" sz="2000">
                    <a:solidFill>
                      <a:schemeClr val="lt1"/>
                    </a:solidFill>
                    <a:latin typeface="Calibri"/>
                    <a:ea typeface="Calibri"/>
                    <a:cs typeface="Calibri"/>
                    <a:sym typeface="Calibri"/>
                  </a:endParaRPr>
                </a:p>
                <a:p>
                  <a:pPr indent="0" lvl="0" marL="0" marR="0" rtl="0" algn="l">
                    <a:spcBef>
                      <a:spcPts val="0"/>
                    </a:spcBef>
                    <a:spcAft>
                      <a:spcPts val="0"/>
                    </a:spcAft>
                    <a:buNone/>
                  </a:pPr>
                  <a:r>
                    <a:rPr b="1" lang="en-US" sz="2000">
                      <a:solidFill>
                        <a:schemeClr val="lt1"/>
                      </a:solidFill>
                      <a:latin typeface="Calibri"/>
                      <a:ea typeface="Calibri"/>
                      <a:cs typeface="Calibri"/>
                      <a:sym typeface="Calibri"/>
                    </a:rPr>
                    <a:t>Examples:</a:t>
                  </a:r>
                  <a:endParaRPr b="1" sz="2000">
                    <a:solidFill>
                      <a:schemeClr val="lt1"/>
                    </a:solidFill>
                    <a:latin typeface="Calibri"/>
                    <a:ea typeface="Calibri"/>
                    <a:cs typeface="Calibri"/>
                    <a:sym typeface="Calibri"/>
                  </a:endParaRPr>
                </a:p>
                <a:p>
                  <a:pPr indent="0" lvl="0" marL="0" marR="0" rtl="0" algn="l">
                    <a:spcBef>
                      <a:spcPts val="0"/>
                    </a:spcBef>
                    <a:spcAft>
                      <a:spcPts val="0"/>
                    </a:spcAft>
                    <a:buNone/>
                  </a:pPr>
                  <a:r>
                    <a:rPr b="1" lang="en-US" sz="2000">
                      <a:solidFill>
                        <a:schemeClr val="lt1"/>
                      </a:solidFill>
                      <a:latin typeface="Calibri"/>
                      <a:ea typeface="Calibri"/>
                      <a:cs typeface="Calibri"/>
                      <a:sym typeface="Calibri"/>
                    </a:rPr>
                    <a:t>1.  </a:t>
                  </a:r>
                  <a:r>
                    <a:rPr lang="en-US" sz="2000">
                      <a:solidFill>
                        <a:schemeClr val="lt1"/>
                      </a:solidFill>
                      <a:latin typeface="Calibri"/>
                      <a:ea typeface="Calibri"/>
                      <a:cs typeface="Calibri"/>
                      <a:sym typeface="Calibri"/>
                    </a:rPr>
                    <a:t>After conducting a vulnerability analysis, a report is generated detailing SQL injection flaws in a web application, including proof-of-concept exploitation and steps to mitigate the risk.</a:t>
                  </a:r>
                  <a:endParaRPr/>
                </a:p>
                <a:p>
                  <a:pPr indent="0" lvl="0" marL="0" marR="0" rtl="0" algn="l">
                    <a:spcBef>
                      <a:spcPts val="0"/>
                    </a:spcBef>
                    <a:spcAft>
                      <a:spcPts val="0"/>
                    </a:spcAft>
                    <a:buNone/>
                  </a:pPr>
                  <a:r>
                    <a:rPr b="1" lang="en-US" sz="2000">
                      <a:solidFill>
                        <a:schemeClr val="lt1"/>
                      </a:solidFill>
                      <a:latin typeface="Calibri"/>
                      <a:ea typeface="Calibri"/>
                      <a:cs typeface="Calibri"/>
                      <a:sym typeface="Calibri"/>
                    </a:rPr>
                    <a:t>2.  </a:t>
                  </a:r>
                  <a:r>
                    <a:rPr lang="en-US" sz="2000">
                      <a:solidFill>
                        <a:schemeClr val="lt1"/>
                      </a:solidFill>
                      <a:latin typeface="Calibri"/>
                      <a:ea typeface="Calibri"/>
                      <a:cs typeface="Calibri"/>
                      <a:sym typeface="Calibri"/>
                    </a:rPr>
                    <a:t>A network vulnerability report highlights the use of weak encryption protocols on several devices, recommending an upgrade to stronger, more secure protocols.</a:t>
                  </a:r>
                  <a:endParaRPr/>
                </a:p>
                <a:p>
                  <a:pPr indent="0" lvl="0" marL="0" marR="0" rtl="0" algn="l">
                    <a:spcBef>
                      <a:spcPts val="0"/>
                    </a:spcBef>
                    <a:spcAft>
                      <a:spcPts val="0"/>
                    </a:spcAft>
                    <a:buNone/>
                  </a:pPr>
                  <a:r>
                    <a:t/>
                  </a:r>
                  <a:endParaRPr b="1" sz="2000">
                    <a:solidFill>
                      <a:schemeClr val="lt1"/>
                    </a:solidFill>
                    <a:latin typeface="Calibri"/>
                    <a:ea typeface="Calibri"/>
                    <a:cs typeface="Calibri"/>
                    <a:sym typeface="Calibri"/>
                  </a:endParaRPr>
                </a:p>
                <a:p>
                  <a:pPr indent="0" lvl="0" marL="0" marR="0" rtl="0" algn="l">
                    <a:spcBef>
                      <a:spcPts val="0"/>
                    </a:spcBef>
                    <a:spcAft>
                      <a:spcPts val="0"/>
                    </a:spcAft>
                    <a:buNone/>
                  </a:pPr>
                  <a:r>
                    <a:t/>
                  </a:r>
                  <a:endParaRPr b="1" sz="2000">
                    <a:solidFill>
                      <a:schemeClr val="lt1"/>
                    </a:solidFill>
                    <a:latin typeface="Calibri"/>
                    <a:ea typeface="Calibri"/>
                    <a:cs typeface="Calibri"/>
                    <a:sym typeface="Calibri"/>
                  </a:endParaRPr>
                </a:p>
              </p:txBody>
            </p:sp>
          </p:grpSp>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38" name="Shape 138"/>
        <p:cNvGrpSpPr/>
        <p:nvPr/>
      </p:nvGrpSpPr>
      <p:grpSpPr>
        <a:xfrm>
          <a:off x="0" y="0"/>
          <a:ext cx="0" cy="0"/>
          <a:chOff x="0" y="0"/>
          <a:chExt cx="0" cy="0"/>
        </a:xfrm>
      </p:grpSpPr>
      <p:sp>
        <p:nvSpPr>
          <p:cNvPr id="139" name="Google Shape;139;p19"/>
          <p:cNvSpPr/>
          <p:nvPr/>
        </p:nvSpPr>
        <p:spPr>
          <a:xfrm>
            <a:off x="584319" y="5176163"/>
            <a:ext cx="8769229" cy="1681837"/>
          </a:xfrm>
          <a:prstGeom prst="rect">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rPr b="1" lang="en-US" sz="2000">
                <a:solidFill>
                  <a:schemeClr val="lt1"/>
                </a:solidFill>
                <a:latin typeface="Arial"/>
                <a:ea typeface="Arial"/>
                <a:cs typeface="Arial"/>
                <a:sym typeface="Arial"/>
              </a:rPr>
              <a:t>Techniques:</a:t>
            </a:r>
            <a:endParaRPr b="1" sz="2000">
              <a:solidFill>
                <a:schemeClr val="lt1"/>
              </a:solidFill>
              <a:latin typeface="Arial"/>
              <a:ea typeface="Arial"/>
              <a:cs typeface="Arial"/>
              <a:sym typeface="Arial"/>
            </a:endParaRPr>
          </a:p>
          <a:p>
            <a:pPr indent="0" lvl="0" marL="0" marR="0" rtl="0" algn="l">
              <a:spcBef>
                <a:spcPts val="0"/>
              </a:spcBef>
              <a:spcAft>
                <a:spcPts val="0"/>
              </a:spcAft>
              <a:buNone/>
            </a:pPr>
            <a:r>
              <a:rPr b="1" lang="en-US" sz="2000">
                <a:solidFill>
                  <a:schemeClr val="lt1"/>
                </a:solidFill>
                <a:latin typeface="Arial"/>
                <a:ea typeface="Arial"/>
                <a:cs typeface="Arial"/>
                <a:sym typeface="Arial"/>
              </a:rPr>
              <a:t>Vulnerability Scoring: </a:t>
            </a:r>
            <a:r>
              <a:rPr lang="en-US" sz="2000">
                <a:solidFill>
                  <a:schemeClr val="lt1"/>
                </a:solidFill>
                <a:latin typeface="Arial"/>
                <a:ea typeface="Arial"/>
                <a:cs typeface="Arial"/>
                <a:sym typeface="Arial"/>
              </a:rPr>
              <a:t>Using systems like CVSS (Common Vulnerability Scoring System) to prioritize vulnerabilities based on their severity.</a:t>
            </a:r>
            <a:endParaRPr/>
          </a:p>
          <a:p>
            <a:pPr indent="0" lvl="0" marL="0" marR="0" rtl="0" algn="l">
              <a:spcBef>
                <a:spcPts val="0"/>
              </a:spcBef>
              <a:spcAft>
                <a:spcPts val="0"/>
              </a:spcAft>
              <a:buNone/>
            </a:pPr>
            <a:r>
              <a:rPr b="1" lang="en-US" sz="2000">
                <a:solidFill>
                  <a:schemeClr val="lt1"/>
                </a:solidFill>
                <a:latin typeface="Arial"/>
                <a:ea typeface="Arial"/>
                <a:cs typeface="Arial"/>
                <a:sym typeface="Arial"/>
              </a:rPr>
              <a:t>Patch Management: </a:t>
            </a:r>
            <a:r>
              <a:rPr lang="en-US" sz="2000">
                <a:solidFill>
                  <a:schemeClr val="lt1"/>
                </a:solidFill>
                <a:latin typeface="Arial"/>
                <a:ea typeface="Arial"/>
                <a:cs typeface="Arial"/>
                <a:sym typeface="Arial"/>
              </a:rPr>
              <a:t>Regularly applying patches or updates provided by vendors to fix known vulnerabilities.</a:t>
            </a:r>
            <a:endParaRPr sz="2000">
              <a:solidFill>
                <a:schemeClr val="lt1"/>
              </a:solidFill>
              <a:latin typeface="Arial"/>
              <a:ea typeface="Arial"/>
              <a:cs typeface="Arial"/>
              <a:sym typeface="Arial"/>
            </a:endParaRPr>
          </a:p>
        </p:txBody>
      </p:sp>
      <p:grpSp>
        <p:nvGrpSpPr>
          <p:cNvPr id="140" name="Google Shape;140;p19"/>
          <p:cNvGrpSpPr/>
          <p:nvPr/>
        </p:nvGrpSpPr>
        <p:grpSpPr>
          <a:xfrm>
            <a:off x="54034" y="296593"/>
            <a:ext cx="9299515" cy="4985980"/>
            <a:chOff x="307253" y="1050814"/>
            <a:chExt cx="9299515" cy="4985980"/>
          </a:xfrm>
        </p:grpSpPr>
        <p:sp>
          <p:nvSpPr>
            <p:cNvPr id="141" name="Google Shape;141;p19"/>
            <p:cNvSpPr txBox="1"/>
            <p:nvPr/>
          </p:nvSpPr>
          <p:spPr>
            <a:xfrm>
              <a:off x="837539" y="1050814"/>
              <a:ext cx="8769229" cy="64633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Calibri"/>
                  <a:ea typeface="Calibri"/>
                  <a:cs typeface="Calibri"/>
                  <a:sym typeface="Calibri"/>
                </a:rPr>
                <a:t>Reporting and Remediation of Vulnerabilities</a:t>
              </a:r>
              <a:endParaRPr b="1" sz="3600">
                <a:solidFill>
                  <a:schemeClr val="lt1"/>
                </a:solidFill>
                <a:latin typeface="Montserrat"/>
                <a:ea typeface="Montserrat"/>
                <a:cs typeface="Montserrat"/>
                <a:sym typeface="Montserrat"/>
              </a:endParaRPr>
            </a:p>
          </p:txBody>
        </p:sp>
        <p:sp>
          <p:nvSpPr>
            <p:cNvPr id="142" name="Google Shape;142;p19"/>
            <p:cNvSpPr txBox="1"/>
            <p:nvPr/>
          </p:nvSpPr>
          <p:spPr>
            <a:xfrm>
              <a:off x="307253" y="1373979"/>
              <a:ext cx="8743949" cy="4662815"/>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1800">
                  <a:solidFill>
                    <a:schemeClr val="lt1"/>
                  </a:solidFill>
                  <a:latin typeface="Calibri"/>
                  <a:ea typeface="Calibri"/>
                  <a:cs typeface="Calibri"/>
                  <a:sym typeface="Calibri"/>
                </a:rPr>
                <a:t>Definition:  </a:t>
              </a:r>
              <a:endParaRPr/>
            </a:p>
            <a:p>
              <a:pPr indent="0" lvl="0" marL="0" marR="0" rtl="0" algn="l">
                <a:lnSpc>
                  <a:spcPct val="150000"/>
                </a:lnSpc>
                <a:spcBef>
                  <a:spcPts val="0"/>
                </a:spcBef>
                <a:spcAft>
                  <a:spcPts val="0"/>
                </a:spcAft>
                <a:buNone/>
              </a:pPr>
              <a:r>
                <a:rPr lang="en-US" sz="1800">
                  <a:solidFill>
                    <a:schemeClr val="lt1"/>
                  </a:solidFill>
                  <a:latin typeface="Calibri"/>
                  <a:ea typeface="Calibri"/>
                  <a:cs typeface="Calibri"/>
                  <a:sym typeface="Calibri"/>
                </a:rPr>
                <a:t>This involves documenting identified vulnerabilities and providing actionable recommendations for fixing them. Reporting should be clear, precise, and include all necessary details to help developers or IT staff understand and address the vulnerabilities.</a:t>
              </a:r>
              <a:endParaRPr/>
            </a:p>
            <a:p>
              <a:pPr indent="0" lvl="0" marL="0" marR="0" rtl="0" algn="l">
                <a:lnSpc>
                  <a:spcPct val="150000"/>
                </a:lnSpc>
                <a:spcBef>
                  <a:spcPts val="0"/>
                </a:spcBef>
                <a:spcAft>
                  <a:spcPts val="0"/>
                </a:spcAft>
                <a:buNone/>
              </a:pPr>
              <a:r>
                <a:rPr b="1" lang="en-US" sz="1800">
                  <a:solidFill>
                    <a:schemeClr val="lt1"/>
                  </a:solidFill>
                  <a:latin typeface="Calibri"/>
                  <a:ea typeface="Calibri"/>
                  <a:cs typeface="Calibri"/>
                  <a:sym typeface="Calibri"/>
                </a:rPr>
                <a:t>Examples:</a:t>
              </a:r>
              <a:endParaRPr b="1" sz="1800">
                <a:solidFill>
                  <a:schemeClr val="lt1"/>
                </a:solidFill>
                <a:latin typeface="Calibri"/>
                <a:ea typeface="Calibri"/>
                <a:cs typeface="Calibri"/>
                <a:sym typeface="Calibri"/>
              </a:endParaRPr>
            </a:p>
            <a:p>
              <a:pPr indent="-342900" lvl="0" marL="342900" marR="0" rtl="0" algn="l">
                <a:lnSpc>
                  <a:spcPct val="150000"/>
                </a:lnSpc>
                <a:spcBef>
                  <a:spcPts val="0"/>
                </a:spcBef>
                <a:spcAft>
                  <a:spcPts val="0"/>
                </a:spcAft>
                <a:buClr>
                  <a:schemeClr val="lt1"/>
                </a:buClr>
                <a:buSzPts val="1800"/>
                <a:buFont typeface="Calibri"/>
                <a:buAutoNum type="arabicPeriod"/>
              </a:pPr>
              <a:r>
                <a:rPr lang="en-US" sz="1800">
                  <a:solidFill>
                    <a:schemeClr val="lt1"/>
                  </a:solidFill>
                  <a:latin typeface="Calibri"/>
                  <a:ea typeface="Calibri"/>
                  <a:cs typeface="Calibri"/>
                  <a:sym typeface="Calibri"/>
                </a:rPr>
                <a:t>This involves documenting identified vulnerabilities and providing actionable recommendations for fixing them. Reporting should be clear, precise, and include all necessary details to help developers or IT staff understand and address the vulnerabilities.</a:t>
              </a:r>
              <a:endParaRPr/>
            </a:p>
            <a:p>
              <a:pPr indent="-342900" lvl="0" marL="342900" marR="0" rtl="0" algn="l">
                <a:lnSpc>
                  <a:spcPct val="150000"/>
                </a:lnSpc>
                <a:spcBef>
                  <a:spcPts val="0"/>
                </a:spcBef>
                <a:spcAft>
                  <a:spcPts val="0"/>
                </a:spcAft>
                <a:buClr>
                  <a:schemeClr val="lt1"/>
                </a:buClr>
                <a:buSzPts val="1800"/>
                <a:buFont typeface="Calibri"/>
                <a:buAutoNum type="arabicPeriod"/>
              </a:pPr>
              <a:r>
                <a:rPr lang="en-US" sz="1800">
                  <a:solidFill>
                    <a:schemeClr val="lt1"/>
                  </a:solidFill>
                  <a:latin typeface="Calibri"/>
                  <a:ea typeface="Calibri"/>
                  <a:cs typeface="Calibri"/>
                  <a:sym typeface="Calibri"/>
                </a:rPr>
                <a:t>A network vulnerability report highlights the use of weak encryption protocols on several devices, recommending an upgrade to stronger, more secure protocols.</a:t>
              </a:r>
              <a:endParaRPr/>
            </a:p>
          </p:txBody>
        </p:sp>
      </p:grpSp>
      <p:pic>
        <p:nvPicPr>
          <p:cNvPr id="143" name="Google Shape;143;p19"/>
          <p:cNvPicPr preferRelativeResize="0"/>
          <p:nvPr/>
        </p:nvPicPr>
        <p:blipFill rotWithShape="1">
          <a:blip r:embed="rId3">
            <a:alphaModFix/>
          </a:blip>
          <a:srcRect b="0" l="0" r="0" t="0"/>
          <a:stretch/>
        </p:blipFill>
        <p:spPr>
          <a:xfrm>
            <a:off x="8651629" y="1332902"/>
            <a:ext cx="3431514" cy="289709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47" name="Shape 147"/>
        <p:cNvGrpSpPr/>
        <p:nvPr/>
      </p:nvGrpSpPr>
      <p:grpSpPr>
        <a:xfrm>
          <a:off x="0" y="0"/>
          <a:ext cx="0" cy="0"/>
          <a:chOff x="0" y="0"/>
          <a:chExt cx="0" cy="0"/>
        </a:xfrm>
      </p:grpSpPr>
      <p:grpSp>
        <p:nvGrpSpPr>
          <p:cNvPr id="148" name="Google Shape;148;p20"/>
          <p:cNvGrpSpPr/>
          <p:nvPr/>
        </p:nvGrpSpPr>
        <p:grpSpPr>
          <a:xfrm>
            <a:off x="289234" y="436099"/>
            <a:ext cx="11902766" cy="5678947"/>
            <a:chOff x="470596" y="793663"/>
            <a:chExt cx="11640475" cy="7005744"/>
          </a:xfrm>
        </p:grpSpPr>
        <p:pic>
          <p:nvPicPr>
            <p:cNvPr id="149" name="Google Shape;149;p20"/>
            <p:cNvPicPr preferRelativeResize="0"/>
            <p:nvPr/>
          </p:nvPicPr>
          <p:blipFill rotWithShape="1">
            <a:blip r:embed="rId3">
              <a:alphaModFix/>
            </a:blip>
            <a:srcRect b="0" l="0" r="0" t="0"/>
            <a:stretch/>
          </p:blipFill>
          <p:spPr>
            <a:xfrm>
              <a:off x="7763312" y="2488246"/>
              <a:ext cx="4347759" cy="4770648"/>
            </a:xfrm>
            <a:prstGeom prst="ellipse">
              <a:avLst/>
            </a:prstGeom>
            <a:noFill/>
            <a:ln>
              <a:noFill/>
            </a:ln>
            <a:effectLst>
              <a:outerShdw blurRad="127000" sx="102000" rotWithShape="0" algn="ctr" sy="102000">
                <a:srgbClr val="000000">
                  <a:alpha val="24705"/>
                </a:srgbClr>
              </a:outerShdw>
            </a:effectLst>
          </p:spPr>
        </p:pic>
        <p:grpSp>
          <p:nvGrpSpPr>
            <p:cNvPr id="150" name="Google Shape;150;p20"/>
            <p:cNvGrpSpPr/>
            <p:nvPr/>
          </p:nvGrpSpPr>
          <p:grpSpPr>
            <a:xfrm>
              <a:off x="470596" y="793663"/>
              <a:ext cx="11640475" cy="7005744"/>
              <a:chOff x="470596" y="679906"/>
              <a:chExt cx="11640475" cy="7005744"/>
            </a:xfrm>
          </p:grpSpPr>
          <p:sp>
            <p:nvSpPr>
              <p:cNvPr id="151" name="Google Shape;151;p20"/>
              <p:cNvSpPr txBox="1"/>
              <p:nvPr/>
            </p:nvSpPr>
            <p:spPr>
              <a:xfrm>
                <a:off x="470596" y="679906"/>
                <a:ext cx="11640475" cy="72139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3200">
                    <a:solidFill>
                      <a:schemeClr val="lt1"/>
                    </a:solidFill>
                    <a:latin typeface="Montserrat"/>
                    <a:ea typeface="Montserrat"/>
                    <a:cs typeface="Montserrat"/>
                    <a:sym typeface="Montserrat"/>
                  </a:rPr>
                  <a:t>Reporting and Remediation of Vulnerabilities</a:t>
                </a:r>
                <a:endParaRPr b="1" sz="3200">
                  <a:solidFill>
                    <a:schemeClr val="lt1"/>
                  </a:solidFill>
                  <a:latin typeface="Montserrat"/>
                  <a:ea typeface="Montserrat"/>
                  <a:cs typeface="Montserrat"/>
                  <a:sym typeface="Montserrat"/>
                </a:endParaRPr>
              </a:p>
            </p:txBody>
          </p:sp>
          <p:sp>
            <p:nvSpPr>
              <p:cNvPr id="152" name="Google Shape;152;p20"/>
              <p:cNvSpPr txBox="1"/>
              <p:nvPr/>
            </p:nvSpPr>
            <p:spPr>
              <a:xfrm>
                <a:off x="470596" y="2072816"/>
                <a:ext cx="8095444" cy="5612834"/>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800">
                    <a:solidFill>
                      <a:schemeClr val="lt1"/>
                    </a:solidFill>
                    <a:latin typeface="Calibri"/>
                    <a:ea typeface="Calibri"/>
                    <a:cs typeface="Calibri"/>
                    <a:sym typeface="Calibri"/>
                  </a:rPr>
                  <a:t>Tools/Websites:</a:t>
                </a:r>
                <a:endParaRPr b="1" sz="28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b="1" lang="en-US" sz="2800">
                    <a:solidFill>
                      <a:schemeClr val="lt1"/>
                    </a:solidFill>
                    <a:latin typeface="Calibri"/>
                    <a:ea typeface="Calibri"/>
                    <a:cs typeface="Calibri"/>
                    <a:sym typeface="Calibri"/>
                  </a:rPr>
                  <a:t>Qualys: </a:t>
                </a:r>
                <a:r>
                  <a:rPr lang="en-US" sz="2800">
                    <a:solidFill>
                      <a:schemeClr val="lt1"/>
                    </a:solidFill>
                    <a:latin typeface="Calibri"/>
                    <a:ea typeface="Calibri"/>
                    <a:cs typeface="Calibri"/>
                    <a:sym typeface="Calibri"/>
                  </a:rPr>
                  <a:t>A cloud-based platform for vulnerability management, including reporting and remediation tracking.</a:t>
                </a:r>
                <a:endParaRPr/>
              </a:p>
              <a:p>
                <a:pPr indent="0" lvl="0" marL="0" marR="0" rtl="0" algn="l">
                  <a:lnSpc>
                    <a:spcPct val="150000"/>
                  </a:lnSpc>
                  <a:spcBef>
                    <a:spcPts val="0"/>
                  </a:spcBef>
                  <a:spcAft>
                    <a:spcPts val="0"/>
                  </a:spcAft>
                  <a:buNone/>
                </a:pPr>
                <a:r>
                  <a:rPr b="1" lang="en-US" sz="2800">
                    <a:solidFill>
                      <a:schemeClr val="lt1"/>
                    </a:solidFill>
                    <a:latin typeface="Calibri"/>
                    <a:ea typeface="Calibri"/>
                    <a:cs typeface="Calibri"/>
                    <a:sym typeface="Calibri"/>
                  </a:rPr>
                  <a:t>Security Content Automation Protocol (SCAP): </a:t>
                </a:r>
                <a:r>
                  <a:rPr lang="en-US" sz="2800">
                    <a:solidFill>
                      <a:schemeClr val="lt1"/>
                    </a:solidFill>
                    <a:latin typeface="Calibri"/>
                    <a:ea typeface="Calibri"/>
                    <a:cs typeface="Calibri"/>
                    <a:sym typeface="Calibri"/>
                  </a:rPr>
                  <a:t>Provides a standardized approach to vulnerability management, including reporting.</a:t>
                </a:r>
                <a:endParaRPr sz="2800">
                  <a:solidFill>
                    <a:schemeClr val="lt1"/>
                  </a:solidFill>
                  <a:latin typeface="Calibri"/>
                  <a:ea typeface="Calibri"/>
                  <a:cs typeface="Calibri"/>
                  <a:sym typeface="Calibri"/>
                </a:endParaRPr>
              </a:p>
            </p:txBody>
          </p:sp>
        </p:gr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56" name="Shape 156"/>
        <p:cNvGrpSpPr/>
        <p:nvPr/>
      </p:nvGrpSpPr>
      <p:grpSpPr>
        <a:xfrm>
          <a:off x="0" y="0"/>
          <a:ext cx="0" cy="0"/>
          <a:chOff x="0" y="0"/>
          <a:chExt cx="0" cy="0"/>
        </a:xfrm>
      </p:grpSpPr>
      <p:sp>
        <p:nvSpPr>
          <p:cNvPr id="157" name="Google Shape;157;p21"/>
          <p:cNvSpPr/>
          <p:nvPr/>
        </p:nvSpPr>
        <p:spPr>
          <a:xfrm>
            <a:off x="0" y="215761"/>
            <a:ext cx="6600093" cy="1395046"/>
          </a:xfrm>
          <a:prstGeom prst="rect">
            <a:avLst/>
          </a:prstGeom>
          <a:gradFill>
            <a:gsLst>
              <a:gs pos="0">
                <a:srgbClr val="41258C"/>
              </a:gs>
              <a:gs pos="75000">
                <a:srgbClr val="320175"/>
              </a:gs>
              <a:gs pos="100000">
                <a:srgbClr val="320175"/>
              </a:gs>
            </a:gsLst>
            <a:lin ang="0" scaled="0"/>
          </a:gra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58" name="Google Shape;158;p21"/>
          <p:cNvSpPr txBox="1"/>
          <p:nvPr/>
        </p:nvSpPr>
        <p:spPr>
          <a:xfrm>
            <a:off x="68068" y="313120"/>
            <a:ext cx="6532025" cy="1200329"/>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3600">
                <a:solidFill>
                  <a:schemeClr val="lt1"/>
                </a:solidFill>
                <a:latin typeface="Calibri"/>
                <a:ea typeface="Calibri"/>
                <a:cs typeface="Calibri"/>
                <a:sym typeface="Calibri"/>
              </a:rPr>
              <a:t>Exploitation Frameworks and Vulnerabilities</a:t>
            </a:r>
            <a:endParaRPr b="1" sz="3600">
              <a:solidFill>
                <a:schemeClr val="lt1"/>
              </a:solidFill>
              <a:latin typeface="Montserrat"/>
              <a:ea typeface="Montserrat"/>
              <a:cs typeface="Montserrat"/>
              <a:sym typeface="Montserrat"/>
            </a:endParaRPr>
          </a:p>
        </p:txBody>
      </p:sp>
      <p:sp>
        <p:nvSpPr>
          <p:cNvPr id="159" name="Google Shape;159;p21"/>
          <p:cNvSpPr txBox="1"/>
          <p:nvPr/>
        </p:nvSpPr>
        <p:spPr>
          <a:xfrm>
            <a:off x="0" y="1610807"/>
            <a:ext cx="11725422" cy="4708981"/>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Definition:</a:t>
            </a:r>
            <a:endParaRPr b="1"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Exploitation frameworks are tools or platforms that enable security</a:t>
            </a:r>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 professionals (or attackers) to exploit vulnerabilities in systems or </a:t>
            </a:r>
            <a:endParaRPr sz="2000">
              <a:solidFill>
                <a:schemeClr val="lt1"/>
              </a:solidFill>
              <a:latin typeface="Calibri"/>
              <a:ea typeface="Calibri"/>
              <a:cs typeface="Calibri"/>
              <a:sym typeface="Calibri"/>
            </a:endParaRPr>
          </a:p>
          <a:p>
            <a:pPr indent="0" lvl="0" marL="0" marR="0" rtl="0" algn="l">
              <a:lnSpc>
                <a:spcPct val="150000"/>
              </a:lnSpc>
              <a:spcBef>
                <a:spcPts val="0"/>
              </a:spcBef>
              <a:spcAft>
                <a:spcPts val="0"/>
              </a:spcAft>
              <a:buNone/>
            </a:pPr>
            <a:r>
              <a:rPr lang="en-US" sz="2000">
                <a:solidFill>
                  <a:schemeClr val="lt1"/>
                </a:solidFill>
                <a:latin typeface="Calibri"/>
                <a:ea typeface="Calibri"/>
                <a:cs typeface="Calibri"/>
                <a:sym typeface="Calibri"/>
              </a:rPr>
              <a:t>applications. They provide a systematic way to launch exploits and understand the impact of vulnerabilities.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Examples:</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 1.  </a:t>
            </a:r>
            <a:r>
              <a:rPr lang="en-US" sz="2000">
                <a:solidFill>
                  <a:schemeClr val="lt1"/>
                </a:solidFill>
                <a:latin typeface="Calibri"/>
                <a:ea typeface="Calibri"/>
                <a:cs typeface="Calibri"/>
                <a:sym typeface="Calibri"/>
              </a:rPr>
              <a:t>Using Metasploit to exploit a known buffer overflow vulnerability in a web server, gaining remote access to the server.</a:t>
            </a:r>
            <a:endParaRPr/>
          </a:p>
          <a:p>
            <a:pPr indent="0" lvl="0" marL="0" marR="0" rtl="0" algn="l">
              <a:lnSpc>
                <a:spcPct val="150000"/>
              </a:lnSpc>
              <a:spcBef>
                <a:spcPts val="0"/>
              </a:spcBef>
              <a:spcAft>
                <a:spcPts val="0"/>
              </a:spcAft>
              <a:buNone/>
            </a:pPr>
            <a:r>
              <a:rPr b="1" lang="en-US" sz="2000">
                <a:solidFill>
                  <a:schemeClr val="lt1"/>
                </a:solidFill>
                <a:latin typeface="Calibri"/>
                <a:ea typeface="Calibri"/>
                <a:cs typeface="Calibri"/>
                <a:sym typeface="Calibri"/>
              </a:rPr>
              <a:t> 2.  </a:t>
            </a:r>
            <a:r>
              <a:rPr lang="en-US" sz="2000">
                <a:solidFill>
                  <a:schemeClr val="lt1"/>
                </a:solidFill>
                <a:latin typeface="Calibri"/>
                <a:ea typeface="Calibri"/>
                <a:cs typeface="Calibri"/>
                <a:sym typeface="Calibri"/>
              </a:rPr>
              <a:t>Using the BeEF (Browser Exploitation Framework) to exploit vulnerabilities in a user's browser and gain control over the browser session.</a:t>
            </a:r>
            <a:endParaRPr/>
          </a:p>
          <a:p>
            <a:pPr indent="0" lvl="0" marL="0" marR="0" rtl="0" algn="l">
              <a:lnSpc>
                <a:spcPct val="150000"/>
              </a:lnSpc>
              <a:spcBef>
                <a:spcPts val="0"/>
              </a:spcBef>
              <a:spcAft>
                <a:spcPts val="0"/>
              </a:spcAft>
              <a:buNone/>
            </a:pPr>
            <a:r>
              <a:t/>
            </a:r>
            <a:endParaRPr sz="2000">
              <a:solidFill>
                <a:schemeClr val="lt1"/>
              </a:solidFill>
              <a:latin typeface="Calibri"/>
              <a:ea typeface="Calibri"/>
              <a:cs typeface="Calibri"/>
              <a:sym typeface="Calibri"/>
            </a:endParaRPr>
          </a:p>
        </p:txBody>
      </p:sp>
      <p:pic>
        <p:nvPicPr>
          <p:cNvPr id="160" name="Google Shape;160;p21"/>
          <p:cNvPicPr preferRelativeResize="0"/>
          <p:nvPr/>
        </p:nvPicPr>
        <p:blipFill rotWithShape="1">
          <a:blip r:embed="rId3">
            <a:alphaModFix/>
          </a:blip>
          <a:srcRect b="0" l="0" r="0" t="0"/>
          <a:stretch/>
        </p:blipFill>
        <p:spPr>
          <a:xfrm>
            <a:off x="7604050" y="267088"/>
            <a:ext cx="4014890" cy="250223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Custom 447">
      <a:dk1>
        <a:srgbClr val="000000"/>
      </a:dk1>
      <a:lt1>
        <a:srgbClr val="FFFFFF"/>
      </a:lt1>
      <a:dk2>
        <a:srgbClr val="262626"/>
      </a:dk2>
      <a:lt2>
        <a:srgbClr val="FFFFFF"/>
      </a:lt2>
      <a:accent1>
        <a:srgbClr val="080C39"/>
      </a:accent1>
      <a:accent2>
        <a:srgbClr val="18297E"/>
      </a:accent2>
      <a:accent3>
        <a:srgbClr val="41258C"/>
      </a:accent3>
      <a:accent4>
        <a:srgbClr val="320175"/>
      </a:accent4>
      <a:accent5>
        <a:srgbClr val="2993FF"/>
      </a:accent5>
      <a:accent6>
        <a:srgbClr val="7F739A"/>
      </a:accent6>
      <a:hlink>
        <a:srgbClr val="FFFFFF"/>
      </a:hlink>
      <a:folHlink>
        <a:srgbClr val="59595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